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56" r:id="rId5"/>
    <p:sldId id="257" r:id="rId6"/>
    <p:sldId id="258" r:id="rId7"/>
    <p:sldId id="264" r:id="rId8"/>
    <p:sldId id="260" r:id="rId9"/>
    <p:sldId id="274" r:id="rId10"/>
    <p:sldId id="262" r:id="rId11"/>
    <p:sldId id="263" r:id="rId12"/>
    <p:sldId id="265" r:id="rId13"/>
    <p:sldId id="266" r:id="rId14"/>
    <p:sldId id="267" r:id="rId15"/>
    <p:sldId id="268" r:id="rId16"/>
    <p:sldId id="269" r:id="rId17"/>
    <p:sldId id="270" r:id="rId18"/>
    <p:sldId id="271" r:id="rId19"/>
    <p:sldId id="27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8A53D-A35C-4E53-B614-A373F9B0EB1B}" v="76" dt="2023-06-29T00:12:57.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94689"/>
  </p:normalViewPr>
  <p:slideViewPr>
    <p:cSldViewPr snapToGrid="0">
      <p:cViewPr varScale="1">
        <p:scale>
          <a:sx n="124" d="100"/>
          <a:sy n="124" d="100"/>
        </p:scale>
        <p:origin x="184" y="680"/>
      </p:cViewPr>
      <p:guideLst/>
    </p:cSldViewPr>
  </p:slideViewPr>
  <p:notesTextViewPr>
    <p:cViewPr>
      <p:scale>
        <a:sx n="1" d="1"/>
        <a:sy n="1" d="1"/>
      </p:scale>
      <p:origin x="0" y="0"/>
    </p:cViewPr>
  </p:notesTextViewPr>
  <p:notesViewPr>
    <p:cSldViewPr snapToGrid="0">
      <p:cViewPr varScale="1">
        <p:scale>
          <a:sx n="118" d="100"/>
          <a:sy n="118" d="100"/>
        </p:scale>
        <p:origin x="36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ffel, Janine (WTSC)" userId="76ed5258-712d-4b4f-b6c7-a76cb0db9acb" providerId="ADAL" clId="{1E68A53D-A35C-4E53-B614-A373F9B0EB1B}"/>
    <pc:docChg chg="undo custSel modSld">
      <pc:chgData name="Koffel, Janine (WTSC)" userId="76ed5258-712d-4b4f-b6c7-a76cb0db9acb" providerId="ADAL" clId="{1E68A53D-A35C-4E53-B614-A373F9B0EB1B}" dt="2023-06-29T14:43:23.308" v="4439" actId="20577"/>
      <pc:docMkLst>
        <pc:docMk/>
      </pc:docMkLst>
      <pc:sldChg chg="modNotes">
        <pc:chgData name="Koffel, Janine (WTSC)" userId="76ed5258-712d-4b4f-b6c7-a76cb0db9acb" providerId="ADAL" clId="{1E68A53D-A35C-4E53-B614-A373F9B0EB1B}" dt="2023-06-28T23:14:38.865" v="3990" actId="20577"/>
        <pc:sldMkLst>
          <pc:docMk/>
          <pc:sldMk cId="3673420671" sldId="256"/>
        </pc:sldMkLst>
      </pc:sldChg>
      <pc:sldChg chg="modNotes">
        <pc:chgData name="Koffel, Janine (WTSC)" userId="76ed5258-712d-4b4f-b6c7-a76cb0db9acb" providerId="ADAL" clId="{1E68A53D-A35C-4E53-B614-A373F9B0EB1B}" dt="2023-06-28T23:02:05.104" v="3714" actId="20577"/>
        <pc:sldMkLst>
          <pc:docMk/>
          <pc:sldMk cId="2511732084" sldId="257"/>
        </pc:sldMkLst>
      </pc:sldChg>
      <pc:sldChg chg="modNotes">
        <pc:chgData name="Koffel, Janine (WTSC)" userId="76ed5258-712d-4b4f-b6c7-a76cb0db9acb" providerId="ADAL" clId="{1E68A53D-A35C-4E53-B614-A373F9B0EB1B}" dt="2023-06-28T23:29:53.480" v="4029" actId="20577"/>
        <pc:sldMkLst>
          <pc:docMk/>
          <pc:sldMk cId="2444702020" sldId="258"/>
        </pc:sldMkLst>
      </pc:sldChg>
      <pc:sldChg chg="modNotes">
        <pc:chgData name="Koffel, Janine (WTSC)" userId="76ed5258-712d-4b4f-b6c7-a76cb0db9acb" providerId="ADAL" clId="{1E68A53D-A35C-4E53-B614-A373F9B0EB1B}" dt="2023-06-28T23:02:57.496" v="3760" actId="20577"/>
        <pc:sldMkLst>
          <pc:docMk/>
          <pc:sldMk cId="1072205330" sldId="260"/>
        </pc:sldMkLst>
      </pc:sldChg>
      <pc:sldChg chg="addSp modSp mod modNotes">
        <pc:chgData name="Koffel, Janine (WTSC)" userId="76ed5258-712d-4b4f-b6c7-a76cb0db9acb" providerId="ADAL" clId="{1E68A53D-A35C-4E53-B614-A373F9B0EB1B}" dt="2023-06-29T00:14:00.996" v="4337" actId="14100"/>
        <pc:sldMkLst>
          <pc:docMk/>
          <pc:sldMk cId="464742965" sldId="261"/>
        </pc:sldMkLst>
        <pc:spChg chg="mod">
          <ac:chgData name="Koffel, Janine (WTSC)" userId="76ed5258-712d-4b4f-b6c7-a76cb0db9acb" providerId="ADAL" clId="{1E68A53D-A35C-4E53-B614-A373F9B0EB1B}" dt="2023-06-29T00:14:00.996" v="4337" actId="14100"/>
          <ac:spMkLst>
            <pc:docMk/>
            <pc:sldMk cId="464742965" sldId="261"/>
            <ac:spMk id="2" creationId="{5F5362CB-9733-868D-681A-AA1A11A36101}"/>
          </ac:spMkLst>
        </pc:spChg>
        <pc:spChg chg="add mod">
          <ac:chgData name="Koffel, Janine (WTSC)" userId="76ed5258-712d-4b4f-b6c7-a76cb0db9acb" providerId="ADAL" clId="{1E68A53D-A35C-4E53-B614-A373F9B0EB1B}" dt="2023-06-29T00:13:06.533" v="4315" actId="1076"/>
          <ac:spMkLst>
            <pc:docMk/>
            <pc:sldMk cId="464742965" sldId="261"/>
            <ac:spMk id="6" creationId="{B9645B0E-97EE-333D-4294-CFE8B09D2F33}"/>
          </ac:spMkLst>
        </pc:spChg>
        <pc:graphicFrameChg chg="add mod modGraphic">
          <ac:chgData name="Koffel, Janine (WTSC)" userId="76ed5258-712d-4b4f-b6c7-a76cb0db9acb" providerId="ADAL" clId="{1E68A53D-A35C-4E53-B614-A373F9B0EB1B}" dt="2023-06-29T00:12:44.717" v="4312" actId="1076"/>
          <ac:graphicFrameMkLst>
            <pc:docMk/>
            <pc:sldMk cId="464742965" sldId="261"/>
            <ac:graphicFrameMk id="5" creationId="{BD50A47A-4FCE-1B10-DD43-A6B7B62896E1}"/>
          </ac:graphicFrameMkLst>
        </pc:graphicFrameChg>
      </pc:sldChg>
      <pc:sldChg chg="modNotes">
        <pc:chgData name="Koffel, Janine (WTSC)" userId="76ed5258-712d-4b4f-b6c7-a76cb0db9acb" providerId="ADAL" clId="{1E68A53D-A35C-4E53-B614-A373F9B0EB1B}" dt="2023-06-28T23:04:33.666" v="3840" actId="20577"/>
        <pc:sldMkLst>
          <pc:docMk/>
          <pc:sldMk cId="3947966610" sldId="262"/>
        </pc:sldMkLst>
      </pc:sldChg>
      <pc:sldChg chg="modNotes">
        <pc:chgData name="Koffel, Janine (WTSC)" userId="76ed5258-712d-4b4f-b6c7-a76cb0db9acb" providerId="ADAL" clId="{1E68A53D-A35C-4E53-B614-A373F9B0EB1B}" dt="2023-06-28T23:38:00.090" v="4124" actId="20577"/>
        <pc:sldMkLst>
          <pc:docMk/>
          <pc:sldMk cId="3763305827" sldId="263"/>
        </pc:sldMkLst>
      </pc:sldChg>
      <pc:sldChg chg="modNotes">
        <pc:chgData name="Koffel, Janine (WTSC)" userId="76ed5258-712d-4b4f-b6c7-a76cb0db9acb" providerId="ADAL" clId="{1E68A53D-A35C-4E53-B614-A373F9B0EB1B}" dt="2023-06-28T23:01:44.273" v="3705" actId="20577"/>
        <pc:sldMkLst>
          <pc:docMk/>
          <pc:sldMk cId="3099155013" sldId="264"/>
        </pc:sldMkLst>
      </pc:sldChg>
      <pc:sldChg chg="modNotes">
        <pc:chgData name="Koffel, Janine (WTSC)" userId="76ed5258-712d-4b4f-b6c7-a76cb0db9acb" providerId="ADAL" clId="{1E68A53D-A35C-4E53-B614-A373F9B0EB1B}" dt="2023-06-28T22:58:35.416" v="3632"/>
        <pc:sldMkLst>
          <pc:docMk/>
          <pc:sldMk cId="2690221116" sldId="265"/>
        </pc:sldMkLst>
      </pc:sldChg>
      <pc:sldChg chg="modNotes">
        <pc:chgData name="Koffel, Janine (WTSC)" userId="76ed5258-712d-4b4f-b6c7-a76cb0db9acb" providerId="ADAL" clId="{1E68A53D-A35C-4E53-B614-A373F9B0EB1B}" dt="2023-06-28T22:58:39.107" v="3633"/>
        <pc:sldMkLst>
          <pc:docMk/>
          <pc:sldMk cId="3176812578" sldId="266"/>
        </pc:sldMkLst>
      </pc:sldChg>
      <pc:sldChg chg="modNotes">
        <pc:chgData name="Koffel, Janine (WTSC)" userId="76ed5258-712d-4b4f-b6c7-a76cb0db9acb" providerId="ADAL" clId="{1E68A53D-A35C-4E53-B614-A373F9B0EB1B}" dt="2023-06-28T22:58:42.583" v="3634"/>
        <pc:sldMkLst>
          <pc:docMk/>
          <pc:sldMk cId="1853947976" sldId="267"/>
        </pc:sldMkLst>
      </pc:sldChg>
      <pc:sldChg chg="modNotes">
        <pc:chgData name="Koffel, Janine (WTSC)" userId="76ed5258-712d-4b4f-b6c7-a76cb0db9acb" providerId="ADAL" clId="{1E68A53D-A35C-4E53-B614-A373F9B0EB1B}" dt="2023-06-29T14:43:23.308" v="4439" actId="20577"/>
        <pc:sldMkLst>
          <pc:docMk/>
          <pc:sldMk cId="2547246817" sldId="268"/>
        </pc:sldMkLst>
      </pc:sldChg>
      <pc:sldChg chg="modNotes">
        <pc:chgData name="Koffel, Janine (WTSC)" userId="76ed5258-712d-4b4f-b6c7-a76cb0db9acb" providerId="ADAL" clId="{1E68A53D-A35C-4E53-B614-A373F9B0EB1B}" dt="2023-06-28T22:59:38.902" v="3674"/>
        <pc:sldMkLst>
          <pc:docMk/>
          <pc:sldMk cId="3713330026" sldId="269"/>
        </pc:sldMkLst>
      </pc:sldChg>
      <pc:sldChg chg="modNotes">
        <pc:chgData name="Koffel, Janine (WTSC)" userId="76ed5258-712d-4b4f-b6c7-a76cb0db9acb" providerId="ADAL" clId="{1E68A53D-A35C-4E53-B614-A373F9B0EB1B}" dt="2023-06-28T22:59:43.893" v="3675"/>
        <pc:sldMkLst>
          <pc:docMk/>
          <pc:sldMk cId="2048710995" sldId="270"/>
        </pc:sldMkLst>
      </pc:sldChg>
      <pc:sldChg chg="modNotes">
        <pc:chgData name="Koffel, Janine (WTSC)" userId="76ed5258-712d-4b4f-b6c7-a76cb0db9acb" providerId="ADAL" clId="{1E68A53D-A35C-4E53-B614-A373F9B0EB1B}" dt="2023-06-29T14:21:34.828" v="4434" actId="20577"/>
        <pc:sldMkLst>
          <pc:docMk/>
          <pc:sldMk cId="3502775882" sldId="271"/>
        </pc:sldMkLst>
      </pc:sldChg>
      <pc:sldChg chg="modNotes">
        <pc:chgData name="Koffel, Janine (WTSC)" userId="76ed5258-712d-4b4f-b6c7-a76cb0db9acb" providerId="ADAL" clId="{1E68A53D-A35C-4E53-B614-A373F9B0EB1B}" dt="2023-06-28T22:54:31.522" v="3294" actId="403"/>
        <pc:sldMkLst>
          <pc:docMk/>
          <pc:sldMk cId="3771969225" sldId="272"/>
        </pc:sldMkLst>
      </pc:sldChg>
      <pc:sldChg chg="modSp mod modNotes">
        <pc:chgData name="Koffel, Janine (WTSC)" userId="76ed5258-712d-4b4f-b6c7-a76cb0db9acb" providerId="ADAL" clId="{1E68A53D-A35C-4E53-B614-A373F9B0EB1B}" dt="2023-06-28T22:54:00.076" v="3194" actId="20577"/>
        <pc:sldMkLst>
          <pc:docMk/>
          <pc:sldMk cId="241907905" sldId="273"/>
        </pc:sldMkLst>
        <pc:spChg chg="mod">
          <ac:chgData name="Koffel, Janine (WTSC)" userId="76ed5258-712d-4b4f-b6c7-a76cb0db9acb" providerId="ADAL" clId="{1E68A53D-A35C-4E53-B614-A373F9B0EB1B}" dt="2023-06-28T22:48:02.055" v="2632" actId="20577"/>
          <ac:spMkLst>
            <pc:docMk/>
            <pc:sldMk cId="241907905" sldId="273"/>
            <ac:spMk id="13" creationId="{4562CD46-B219-BEA1-2760-BE24CCE60E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9B8C6-5499-4ABF-9C76-29B26CDA0DA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F5235EE7-01C9-4C29-9F8D-8410FE180645}">
      <dgm:prSet phldrT="[Text]"/>
      <dgm:spPr/>
      <dgm:t>
        <a:bodyPr/>
        <a:lstStyle/>
        <a:p>
          <a:r>
            <a:rPr lang="en-US" dirty="0"/>
            <a:t>Community</a:t>
          </a:r>
        </a:p>
      </dgm:t>
    </dgm:pt>
    <dgm:pt modelId="{50CE2FD0-3A06-4992-B896-1A553D3FA3CD}" type="parTrans" cxnId="{99AB2CA0-CB4C-4884-AFE3-2CE9E899C89E}">
      <dgm:prSet/>
      <dgm:spPr/>
      <dgm:t>
        <a:bodyPr/>
        <a:lstStyle/>
        <a:p>
          <a:endParaRPr lang="en-US"/>
        </a:p>
      </dgm:t>
    </dgm:pt>
    <dgm:pt modelId="{08FD615C-4622-4FFC-A9F8-41C620F72705}" type="sibTrans" cxnId="{99AB2CA0-CB4C-4884-AFE3-2CE9E899C89E}">
      <dgm:prSet/>
      <dgm:spPr/>
      <dgm:t>
        <a:bodyPr/>
        <a:lstStyle/>
        <a:p>
          <a:endParaRPr lang="en-US"/>
        </a:p>
      </dgm:t>
    </dgm:pt>
    <dgm:pt modelId="{68A0405E-9964-45BF-BE4D-9BBC81873276}">
      <dgm:prSet phldrT="[Text]"/>
      <dgm:spPr/>
      <dgm:t>
        <a:bodyPr/>
        <a:lstStyle/>
        <a:p>
          <a:r>
            <a:rPr lang="en-US" dirty="0"/>
            <a:t>Workplace</a:t>
          </a:r>
        </a:p>
      </dgm:t>
    </dgm:pt>
    <dgm:pt modelId="{F0CD067B-BA63-4FAC-BC8E-1FE6C0CE4213}" type="parTrans" cxnId="{621E3A32-A0EE-47BF-B69F-EB5D461EB7D1}">
      <dgm:prSet/>
      <dgm:spPr/>
      <dgm:t>
        <a:bodyPr/>
        <a:lstStyle/>
        <a:p>
          <a:endParaRPr lang="en-US"/>
        </a:p>
      </dgm:t>
    </dgm:pt>
    <dgm:pt modelId="{010BA024-2745-4D9E-A369-5EFB746F7410}" type="sibTrans" cxnId="{621E3A32-A0EE-47BF-B69F-EB5D461EB7D1}">
      <dgm:prSet/>
      <dgm:spPr/>
      <dgm:t>
        <a:bodyPr/>
        <a:lstStyle/>
        <a:p>
          <a:endParaRPr lang="en-US"/>
        </a:p>
      </dgm:t>
    </dgm:pt>
    <dgm:pt modelId="{373A228F-3593-4305-81A3-0B62B59B7789}">
      <dgm:prSet phldrT="[Text]"/>
      <dgm:spPr/>
      <dgm:t>
        <a:bodyPr/>
        <a:lstStyle/>
        <a:p>
          <a:r>
            <a:rPr lang="en-US" dirty="0"/>
            <a:t>Department or Division</a:t>
          </a:r>
        </a:p>
      </dgm:t>
    </dgm:pt>
    <dgm:pt modelId="{562979F5-35E6-41D0-9C8D-39182477BD19}" type="parTrans" cxnId="{90D618D8-81A0-48E2-890F-B8915593986F}">
      <dgm:prSet/>
      <dgm:spPr/>
      <dgm:t>
        <a:bodyPr/>
        <a:lstStyle/>
        <a:p>
          <a:endParaRPr lang="en-US"/>
        </a:p>
      </dgm:t>
    </dgm:pt>
    <dgm:pt modelId="{9AB12E2F-348E-4E73-8A36-2BAD9081F454}" type="sibTrans" cxnId="{90D618D8-81A0-48E2-890F-B8915593986F}">
      <dgm:prSet/>
      <dgm:spPr/>
      <dgm:t>
        <a:bodyPr/>
        <a:lstStyle/>
        <a:p>
          <a:endParaRPr lang="en-US"/>
        </a:p>
      </dgm:t>
    </dgm:pt>
    <dgm:pt modelId="{8DC9844B-0D2F-4EE6-959C-44C63F455F31}">
      <dgm:prSet phldrT="[Text]"/>
      <dgm:spPr/>
      <dgm:t>
        <a:bodyPr/>
        <a:lstStyle/>
        <a:p>
          <a:r>
            <a:rPr lang="en-US" dirty="0"/>
            <a:t>Individual</a:t>
          </a:r>
        </a:p>
      </dgm:t>
    </dgm:pt>
    <dgm:pt modelId="{6DB03FDF-820B-4CAA-83B5-94B04C4B12E7}" type="parTrans" cxnId="{8972A18A-8E69-4673-80E8-D3B05880B89E}">
      <dgm:prSet/>
      <dgm:spPr/>
      <dgm:t>
        <a:bodyPr/>
        <a:lstStyle/>
        <a:p>
          <a:endParaRPr lang="en-US"/>
        </a:p>
      </dgm:t>
    </dgm:pt>
    <dgm:pt modelId="{4CBEF39F-E555-42E3-B1EB-2A8CDCCAF7BB}" type="sibTrans" cxnId="{8972A18A-8E69-4673-80E8-D3B05880B89E}">
      <dgm:prSet/>
      <dgm:spPr/>
      <dgm:t>
        <a:bodyPr/>
        <a:lstStyle/>
        <a:p>
          <a:endParaRPr lang="en-US"/>
        </a:p>
      </dgm:t>
    </dgm:pt>
    <dgm:pt modelId="{F88738E5-53A8-4B67-B5DB-FDBCBDB6836B}" type="pres">
      <dgm:prSet presAssocID="{02F9B8C6-5499-4ABF-9C76-29B26CDA0DAF}" presName="Name0" presStyleCnt="0">
        <dgm:presLayoutVars>
          <dgm:chMax val="7"/>
          <dgm:resizeHandles val="exact"/>
        </dgm:presLayoutVars>
      </dgm:prSet>
      <dgm:spPr/>
    </dgm:pt>
    <dgm:pt modelId="{864F9E75-65EF-46CC-B2D9-AB700696921A}" type="pres">
      <dgm:prSet presAssocID="{02F9B8C6-5499-4ABF-9C76-29B26CDA0DAF}" presName="comp1" presStyleCnt="0"/>
      <dgm:spPr/>
    </dgm:pt>
    <dgm:pt modelId="{1D90424E-7B01-44E4-BE1A-4CADD560A44A}" type="pres">
      <dgm:prSet presAssocID="{02F9B8C6-5499-4ABF-9C76-29B26CDA0DAF}" presName="circle1" presStyleLbl="node1" presStyleIdx="0" presStyleCnt="4" custLinFactNeighborX="-836" custLinFactNeighborY="18263"/>
      <dgm:spPr/>
    </dgm:pt>
    <dgm:pt modelId="{CB91FE52-F9AC-465A-93D6-3232278F37C4}" type="pres">
      <dgm:prSet presAssocID="{02F9B8C6-5499-4ABF-9C76-29B26CDA0DAF}" presName="c1text" presStyleLbl="node1" presStyleIdx="0" presStyleCnt="4">
        <dgm:presLayoutVars>
          <dgm:bulletEnabled val="1"/>
        </dgm:presLayoutVars>
      </dgm:prSet>
      <dgm:spPr/>
    </dgm:pt>
    <dgm:pt modelId="{8D769C64-4C79-48B6-BFC9-7787A452230E}" type="pres">
      <dgm:prSet presAssocID="{02F9B8C6-5499-4ABF-9C76-29B26CDA0DAF}" presName="comp2" presStyleCnt="0"/>
      <dgm:spPr/>
    </dgm:pt>
    <dgm:pt modelId="{774A291E-A8A3-4918-BA83-3147D42483B1}" type="pres">
      <dgm:prSet presAssocID="{02F9B8C6-5499-4ABF-9C76-29B26CDA0DAF}" presName="circle2" presStyleLbl="node1" presStyleIdx="1" presStyleCnt="4" custLinFactNeighborX="-357" custLinFactNeighborY="23185"/>
      <dgm:spPr/>
    </dgm:pt>
    <dgm:pt modelId="{0210159A-2332-477B-B9EB-0B39E0D83ABF}" type="pres">
      <dgm:prSet presAssocID="{02F9B8C6-5499-4ABF-9C76-29B26CDA0DAF}" presName="c2text" presStyleLbl="node1" presStyleIdx="1" presStyleCnt="4">
        <dgm:presLayoutVars>
          <dgm:bulletEnabled val="1"/>
        </dgm:presLayoutVars>
      </dgm:prSet>
      <dgm:spPr/>
    </dgm:pt>
    <dgm:pt modelId="{F7979A6B-B712-4B60-BB16-63CA709F1A3C}" type="pres">
      <dgm:prSet presAssocID="{02F9B8C6-5499-4ABF-9C76-29B26CDA0DAF}" presName="comp3" presStyleCnt="0"/>
      <dgm:spPr/>
    </dgm:pt>
    <dgm:pt modelId="{002F0FB6-4E31-435C-A365-604A7FFD0D5F}" type="pres">
      <dgm:prSet presAssocID="{02F9B8C6-5499-4ABF-9C76-29B26CDA0DAF}" presName="circle3" presStyleLbl="node1" presStyleIdx="2" presStyleCnt="4"/>
      <dgm:spPr/>
    </dgm:pt>
    <dgm:pt modelId="{6D3A42AC-F860-486C-8EF7-C731964C52A1}" type="pres">
      <dgm:prSet presAssocID="{02F9B8C6-5499-4ABF-9C76-29B26CDA0DAF}" presName="c3text" presStyleLbl="node1" presStyleIdx="2" presStyleCnt="4">
        <dgm:presLayoutVars>
          <dgm:bulletEnabled val="1"/>
        </dgm:presLayoutVars>
      </dgm:prSet>
      <dgm:spPr/>
    </dgm:pt>
    <dgm:pt modelId="{49B0C250-E4F6-4F30-82EF-666E591B6F07}" type="pres">
      <dgm:prSet presAssocID="{02F9B8C6-5499-4ABF-9C76-29B26CDA0DAF}" presName="comp4" presStyleCnt="0"/>
      <dgm:spPr/>
    </dgm:pt>
    <dgm:pt modelId="{4EA53CD1-6019-4BAE-ACD0-9977C8E07F6F}" type="pres">
      <dgm:prSet presAssocID="{02F9B8C6-5499-4ABF-9C76-29B26CDA0DAF}" presName="circle4" presStyleLbl="node1" presStyleIdx="3" presStyleCnt="4"/>
      <dgm:spPr/>
    </dgm:pt>
    <dgm:pt modelId="{92615DB2-F647-4246-A24B-975EBA2187DF}" type="pres">
      <dgm:prSet presAssocID="{02F9B8C6-5499-4ABF-9C76-29B26CDA0DAF}" presName="c4text" presStyleLbl="node1" presStyleIdx="3" presStyleCnt="4">
        <dgm:presLayoutVars>
          <dgm:bulletEnabled val="1"/>
        </dgm:presLayoutVars>
      </dgm:prSet>
      <dgm:spPr/>
    </dgm:pt>
  </dgm:ptLst>
  <dgm:cxnLst>
    <dgm:cxn modelId="{FE12D416-DF27-4DE0-9E19-CEEAC2763FB7}" type="presOf" srcId="{8DC9844B-0D2F-4EE6-959C-44C63F455F31}" destId="{4EA53CD1-6019-4BAE-ACD0-9977C8E07F6F}" srcOrd="0" destOrd="0" presId="urn:microsoft.com/office/officeart/2005/8/layout/venn2"/>
    <dgm:cxn modelId="{9790B726-F255-49CB-849D-AF94F24E6CF5}" type="presOf" srcId="{F5235EE7-01C9-4C29-9F8D-8410FE180645}" destId="{CB91FE52-F9AC-465A-93D6-3232278F37C4}" srcOrd="1" destOrd="0" presId="urn:microsoft.com/office/officeart/2005/8/layout/venn2"/>
    <dgm:cxn modelId="{621E3A32-A0EE-47BF-B69F-EB5D461EB7D1}" srcId="{02F9B8C6-5499-4ABF-9C76-29B26CDA0DAF}" destId="{68A0405E-9964-45BF-BE4D-9BBC81873276}" srcOrd="1" destOrd="0" parTransId="{F0CD067B-BA63-4FAC-BC8E-1FE6C0CE4213}" sibTransId="{010BA024-2745-4D9E-A369-5EFB746F7410}"/>
    <dgm:cxn modelId="{1F514936-3A35-4A6E-815C-F96192C96B12}" type="presOf" srcId="{373A228F-3593-4305-81A3-0B62B59B7789}" destId="{002F0FB6-4E31-435C-A365-604A7FFD0D5F}" srcOrd="0" destOrd="0" presId="urn:microsoft.com/office/officeart/2005/8/layout/venn2"/>
    <dgm:cxn modelId="{A8E27D5B-5410-465A-82D9-B73F22894B1B}" type="presOf" srcId="{373A228F-3593-4305-81A3-0B62B59B7789}" destId="{6D3A42AC-F860-486C-8EF7-C731964C52A1}" srcOrd="1" destOrd="0" presId="urn:microsoft.com/office/officeart/2005/8/layout/venn2"/>
    <dgm:cxn modelId="{03D81D8A-7B28-48EA-9BDD-BBCE566599EB}" type="presOf" srcId="{F5235EE7-01C9-4C29-9F8D-8410FE180645}" destId="{1D90424E-7B01-44E4-BE1A-4CADD560A44A}" srcOrd="0" destOrd="0" presId="urn:microsoft.com/office/officeart/2005/8/layout/venn2"/>
    <dgm:cxn modelId="{8972A18A-8E69-4673-80E8-D3B05880B89E}" srcId="{02F9B8C6-5499-4ABF-9C76-29B26CDA0DAF}" destId="{8DC9844B-0D2F-4EE6-959C-44C63F455F31}" srcOrd="3" destOrd="0" parTransId="{6DB03FDF-820B-4CAA-83B5-94B04C4B12E7}" sibTransId="{4CBEF39F-E555-42E3-B1EB-2A8CDCCAF7BB}"/>
    <dgm:cxn modelId="{99AB2CA0-CB4C-4884-AFE3-2CE9E899C89E}" srcId="{02F9B8C6-5499-4ABF-9C76-29B26CDA0DAF}" destId="{F5235EE7-01C9-4C29-9F8D-8410FE180645}" srcOrd="0" destOrd="0" parTransId="{50CE2FD0-3A06-4992-B896-1A553D3FA3CD}" sibTransId="{08FD615C-4622-4FFC-A9F8-41C620F72705}"/>
    <dgm:cxn modelId="{5B950FBF-7AC8-46BB-AD78-4459C18ED5F9}" type="presOf" srcId="{68A0405E-9964-45BF-BE4D-9BBC81873276}" destId="{0210159A-2332-477B-B9EB-0B39E0D83ABF}" srcOrd="1" destOrd="0" presId="urn:microsoft.com/office/officeart/2005/8/layout/venn2"/>
    <dgm:cxn modelId="{94A4F4D4-8304-43EA-AFC0-F7CA78797434}" type="presOf" srcId="{02F9B8C6-5499-4ABF-9C76-29B26CDA0DAF}" destId="{F88738E5-53A8-4B67-B5DB-FDBCBDB6836B}" srcOrd="0" destOrd="0" presId="urn:microsoft.com/office/officeart/2005/8/layout/venn2"/>
    <dgm:cxn modelId="{90D618D8-81A0-48E2-890F-B8915593986F}" srcId="{02F9B8C6-5499-4ABF-9C76-29B26CDA0DAF}" destId="{373A228F-3593-4305-81A3-0B62B59B7789}" srcOrd="2" destOrd="0" parTransId="{562979F5-35E6-41D0-9C8D-39182477BD19}" sibTransId="{9AB12E2F-348E-4E73-8A36-2BAD9081F454}"/>
    <dgm:cxn modelId="{88531ED9-5A37-4870-922C-C1C9D3AA72AA}" type="presOf" srcId="{68A0405E-9964-45BF-BE4D-9BBC81873276}" destId="{774A291E-A8A3-4918-BA83-3147D42483B1}" srcOrd="0" destOrd="0" presId="urn:microsoft.com/office/officeart/2005/8/layout/venn2"/>
    <dgm:cxn modelId="{4F34EFED-5C58-45CD-8D33-DE7D07E74C5B}" type="presOf" srcId="{8DC9844B-0D2F-4EE6-959C-44C63F455F31}" destId="{92615DB2-F647-4246-A24B-975EBA2187DF}" srcOrd="1" destOrd="0" presId="urn:microsoft.com/office/officeart/2005/8/layout/venn2"/>
    <dgm:cxn modelId="{18E9F87C-4311-4C2B-9296-EF2559E73505}" type="presParOf" srcId="{F88738E5-53A8-4B67-B5DB-FDBCBDB6836B}" destId="{864F9E75-65EF-46CC-B2D9-AB700696921A}" srcOrd="0" destOrd="0" presId="urn:microsoft.com/office/officeart/2005/8/layout/venn2"/>
    <dgm:cxn modelId="{93989AA4-B4A6-4E92-85B7-E1F719E8E2BC}" type="presParOf" srcId="{864F9E75-65EF-46CC-B2D9-AB700696921A}" destId="{1D90424E-7B01-44E4-BE1A-4CADD560A44A}" srcOrd="0" destOrd="0" presId="urn:microsoft.com/office/officeart/2005/8/layout/venn2"/>
    <dgm:cxn modelId="{C110D06F-49BB-4830-8B7A-65A05B3E6FF9}" type="presParOf" srcId="{864F9E75-65EF-46CC-B2D9-AB700696921A}" destId="{CB91FE52-F9AC-465A-93D6-3232278F37C4}" srcOrd="1" destOrd="0" presId="urn:microsoft.com/office/officeart/2005/8/layout/venn2"/>
    <dgm:cxn modelId="{6FB3E5A1-C94F-4473-8D34-7E7E77B4A876}" type="presParOf" srcId="{F88738E5-53A8-4B67-B5DB-FDBCBDB6836B}" destId="{8D769C64-4C79-48B6-BFC9-7787A452230E}" srcOrd="1" destOrd="0" presId="urn:microsoft.com/office/officeart/2005/8/layout/venn2"/>
    <dgm:cxn modelId="{833D62D4-0A41-49D7-9AB6-070CBC21295F}" type="presParOf" srcId="{8D769C64-4C79-48B6-BFC9-7787A452230E}" destId="{774A291E-A8A3-4918-BA83-3147D42483B1}" srcOrd="0" destOrd="0" presId="urn:microsoft.com/office/officeart/2005/8/layout/venn2"/>
    <dgm:cxn modelId="{608EF505-0406-4027-97D6-F9CD1C37C88F}" type="presParOf" srcId="{8D769C64-4C79-48B6-BFC9-7787A452230E}" destId="{0210159A-2332-477B-B9EB-0B39E0D83ABF}" srcOrd="1" destOrd="0" presId="urn:microsoft.com/office/officeart/2005/8/layout/venn2"/>
    <dgm:cxn modelId="{4DB32FD7-5F2D-45E7-B2EB-999DD550BA85}" type="presParOf" srcId="{F88738E5-53A8-4B67-B5DB-FDBCBDB6836B}" destId="{F7979A6B-B712-4B60-BB16-63CA709F1A3C}" srcOrd="2" destOrd="0" presId="urn:microsoft.com/office/officeart/2005/8/layout/venn2"/>
    <dgm:cxn modelId="{C92E4B08-64B8-4E80-8236-5778ECE60915}" type="presParOf" srcId="{F7979A6B-B712-4B60-BB16-63CA709F1A3C}" destId="{002F0FB6-4E31-435C-A365-604A7FFD0D5F}" srcOrd="0" destOrd="0" presId="urn:microsoft.com/office/officeart/2005/8/layout/venn2"/>
    <dgm:cxn modelId="{EF65C64A-C54A-435A-8BCE-50566A0D88BE}" type="presParOf" srcId="{F7979A6B-B712-4B60-BB16-63CA709F1A3C}" destId="{6D3A42AC-F860-486C-8EF7-C731964C52A1}" srcOrd="1" destOrd="0" presId="urn:microsoft.com/office/officeart/2005/8/layout/venn2"/>
    <dgm:cxn modelId="{958F2CDB-FACF-4A80-94C5-9093A790F8F6}" type="presParOf" srcId="{F88738E5-53A8-4B67-B5DB-FDBCBDB6836B}" destId="{49B0C250-E4F6-4F30-82EF-666E591B6F07}" srcOrd="3" destOrd="0" presId="urn:microsoft.com/office/officeart/2005/8/layout/venn2"/>
    <dgm:cxn modelId="{9D5737FE-7B63-4263-8DC3-8DF62CAE24B1}" type="presParOf" srcId="{49B0C250-E4F6-4F30-82EF-666E591B6F07}" destId="{4EA53CD1-6019-4BAE-ACD0-9977C8E07F6F}" srcOrd="0" destOrd="0" presId="urn:microsoft.com/office/officeart/2005/8/layout/venn2"/>
    <dgm:cxn modelId="{AD28CB37-DA5D-4EAA-A424-6B53C37D3B1B}" type="presParOf" srcId="{49B0C250-E4F6-4F30-82EF-666E591B6F07}" destId="{92615DB2-F647-4246-A24B-975EBA2187DF}"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424E-7B01-44E4-BE1A-4CADD560A44A}">
      <dsp:nvSpPr>
        <dsp:cNvPr id="0" name=""/>
        <dsp:cNvSpPr/>
      </dsp:nvSpPr>
      <dsp:spPr>
        <a:xfrm>
          <a:off x="608074" y="0"/>
          <a:ext cx="3600450" cy="3600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Community</a:t>
          </a:r>
        </a:p>
      </dsp:txBody>
      <dsp:txXfrm>
        <a:off x="1904956" y="180022"/>
        <a:ext cx="1006685" cy="540067"/>
      </dsp:txXfrm>
    </dsp:sp>
    <dsp:sp modelId="{774A291E-A8A3-4918-BA83-3147D42483B1}">
      <dsp:nvSpPr>
        <dsp:cNvPr id="0" name=""/>
        <dsp:cNvSpPr/>
      </dsp:nvSpPr>
      <dsp:spPr>
        <a:xfrm>
          <a:off x="987936" y="720089"/>
          <a:ext cx="2880360" cy="28803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Workplace</a:t>
          </a:r>
        </a:p>
      </dsp:txBody>
      <dsp:txXfrm>
        <a:off x="1924773" y="892911"/>
        <a:ext cx="1006685" cy="518464"/>
      </dsp:txXfrm>
    </dsp:sp>
    <dsp:sp modelId="{002F0FB6-4E31-435C-A365-604A7FFD0D5F}">
      <dsp:nvSpPr>
        <dsp:cNvPr id="0" name=""/>
        <dsp:cNvSpPr/>
      </dsp:nvSpPr>
      <dsp:spPr>
        <a:xfrm>
          <a:off x="1358264" y="1440180"/>
          <a:ext cx="2160270" cy="21602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Department or Division</a:t>
          </a:r>
        </a:p>
      </dsp:txBody>
      <dsp:txXfrm>
        <a:off x="1935056" y="1602200"/>
        <a:ext cx="1006685" cy="486060"/>
      </dsp:txXfrm>
    </dsp:sp>
    <dsp:sp modelId="{4EA53CD1-6019-4BAE-ACD0-9977C8E07F6F}">
      <dsp:nvSpPr>
        <dsp:cNvPr id="0" name=""/>
        <dsp:cNvSpPr/>
      </dsp:nvSpPr>
      <dsp:spPr>
        <a:xfrm>
          <a:off x="1718309" y="2160270"/>
          <a:ext cx="1440180" cy="14401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Individual</a:t>
          </a:r>
        </a:p>
      </dsp:txBody>
      <dsp:txXfrm>
        <a:off x="1929218" y="2520314"/>
        <a:ext cx="1018361" cy="72009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A3EF9-25A2-9D46-9DF3-5418AA13528F}" type="datetimeFigureOut">
              <a:rPr lang="en-US" smtClean="0"/>
              <a:t>8/1/23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BD79A-03C9-7647-A3D9-5FD7E436A582}" type="slidenum">
              <a:rPr lang="en-US" smtClean="0"/>
              <a:t>‹#›</a:t>
            </a:fld>
            <a:endParaRPr lang="en-US"/>
          </a:p>
        </p:txBody>
      </p:sp>
    </p:spTree>
    <p:extLst>
      <p:ext uri="{BB962C8B-B14F-4D97-AF65-F5344CB8AC3E}">
        <p14:creationId xmlns:p14="http://schemas.microsoft.com/office/powerpoint/2010/main" val="416502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40" marR="0">
              <a:spcBef>
                <a:spcPts val="190"/>
              </a:spcBef>
              <a:spcAft>
                <a:spcPts val="0"/>
              </a:spcAft>
            </a:pPr>
            <a:r>
              <a:rPr lang="en-US" sz="1600" spc="-10" dirty="0">
                <a:effectLst/>
                <a:latin typeface="Calibri" panose="020F0502020204030204" pitchFamily="34" charset="0"/>
                <a:ea typeface="Calibri" panose="020F0502020204030204" pitchFamily="34" charset="0"/>
              </a:rPr>
              <a:t>Welcome!</a:t>
            </a:r>
          </a:p>
          <a:p>
            <a:pPr marL="53340" marR="0">
              <a:spcBef>
                <a:spcPts val="190"/>
              </a:spcBef>
              <a:spcAft>
                <a:spcPts val="0"/>
              </a:spcAft>
            </a:pPr>
            <a:endParaRPr lang="en-US" sz="1600" dirty="0">
              <a:effectLst/>
              <a:latin typeface="Calibri" panose="020F0502020204030204" pitchFamily="34" charset="0"/>
              <a:ea typeface="Calibri" panose="020F0502020204030204" pitchFamily="34" charset="0"/>
            </a:endParaRPr>
          </a:p>
          <a:p>
            <a:r>
              <a:rPr lang="en-US" sz="1600" b="0" i="1" u="none" strike="noStrike" baseline="0" dirty="0">
                <a:solidFill>
                  <a:srgbClr val="000000"/>
                </a:solidFill>
              </a:rPr>
              <a:t>Instructor: </a:t>
            </a:r>
            <a:r>
              <a:rPr lang="en-US" sz="1600" i="1" dirty="0">
                <a:effectLst/>
                <a:latin typeface="Calibri" panose="020F0502020204030204" pitchFamily="34" charset="0"/>
                <a:ea typeface="Calibri" panose="020F0502020204030204" pitchFamily="34" charset="0"/>
              </a:rPr>
              <a:t>Thank</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everyone</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for</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participating</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in</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the</a:t>
            </a:r>
            <a:r>
              <a:rPr lang="en-US" sz="1600" i="1" spc="15" dirty="0">
                <a:effectLst/>
                <a:latin typeface="Calibri" panose="020F0502020204030204" pitchFamily="34" charset="0"/>
                <a:ea typeface="Calibri" panose="020F0502020204030204" pitchFamily="34" charset="0"/>
              </a:rPr>
              <a:t> </a:t>
            </a:r>
            <a:r>
              <a:rPr lang="en-US" sz="1600" i="1" spc="-10" dirty="0">
                <a:effectLst/>
                <a:latin typeface="Calibri" panose="020F0502020204030204" pitchFamily="34" charset="0"/>
                <a:ea typeface="Calibri" panose="020F0502020204030204" pitchFamily="34" charset="0"/>
              </a:rPr>
              <a:t>survey. Acknowledge and thank any policy team members present. </a:t>
            </a:r>
            <a:r>
              <a:rPr lang="en-US" sz="1600" i="1" spc="-10" dirty="0">
                <a:latin typeface="Calibri" panose="020F0502020204030204" pitchFamily="34" charset="0"/>
              </a:rPr>
              <a:t>Conduct group introductions if appropriate.</a:t>
            </a:r>
          </a:p>
        </p:txBody>
      </p:sp>
      <p:sp>
        <p:nvSpPr>
          <p:cNvPr id="4" name="Slide Number Placeholder 3"/>
          <p:cNvSpPr>
            <a:spLocks noGrp="1"/>
          </p:cNvSpPr>
          <p:nvPr>
            <p:ph type="sldNum" sz="quarter" idx="5"/>
          </p:nvPr>
        </p:nvSpPr>
        <p:spPr/>
        <p:txBody>
          <a:bodyPr/>
          <a:lstStyle/>
          <a:p>
            <a:fld id="{A1CBD79A-03C9-7647-A3D9-5FD7E436A582}" type="slidenum">
              <a:rPr lang="en-US" smtClean="0"/>
              <a:t>1</a:t>
            </a:fld>
            <a:endParaRPr lang="en-US"/>
          </a:p>
        </p:txBody>
      </p:sp>
    </p:spTree>
    <p:extLst>
      <p:ext uri="{BB962C8B-B14F-4D97-AF65-F5344CB8AC3E}">
        <p14:creationId xmlns:p14="http://schemas.microsoft.com/office/powerpoint/2010/main" val="153061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u="none" strike="noStrike" baseline="0" dirty="0">
                <a:solidFill>
                  <a:srgbClr val="000000"/>
                </a:solidFill>
              </a:rPr>
              <a:t>Instructor: </a:t>
            </a:r>
            <a:r>
              <a:rPr lang="en-US" sz="1600" i="1" dirty="0"/>
              <a:t>Remind participants they can reference the new workplace policy if they need to support their request for the driver to be focused.</a:t>
            </a:r>
          </a:p>
          <a:p>
            <a:endParaRPr lang="en-US" sz="1600" i="1" dirty="0"/>
          </a:p>
          <a:p>
            <a:r>
              <a:rPr lang="en-US" sz="1600" i="1" dirty="0"/>
              <a:t>Allow about 3 minutes then ask the groups to switch roles again before advancing the slides.</a:t>
            </a:r>
          </a:p>
        </p:txBody>
      </p:sp>
      <p:sp>
        <p:nvSpPr>
          <p:cNvPr id="4" name="Slide Number Placeholder 3"/>
          <p:cNvSpPr>
            <a:spLocks noGrp="1"/>
          </p:cNvSpPr>
          <p:nvPr>
            <p:ph type="sldNum" sz="quarter" idx="5"/>
          </p:nvPr>
        </p:nvSpPr>
        <p:spPr/>
        <p:txBody>
          <a:bodyPr/>
          <a:lstStyle/>
          <a:p>
            <a:fld id="{A1CBD79A-03C9-7647-A3D9-5FD7E436A582}" type="slidenum">
              <a:rPr lang="en-US" smtClean="0"/>
              <a:t>10</a:t>
            </a:fld>
            <a:endParaRPr lang="en-US"/>
          </a:p>
        </p:txBody>
      </p:sp>
    </p:spTree>
    <p:extLst>
      <p:ext uri="{BB962C8B-B14F-4D97-AF65-F5344CB8AC3E}">
        <p14:creationId xmlns:p14="http://schemas.microsoft.com/office/powerpoint/2010/main" val="380087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u="none" strike="noStrike" baseline="0" dirty="0">
                <a:solidFill>
                  <a:srgbClr val="000000"/>
                </a:solidFill>
              </a:rPr>
              <a:t>Instructor: </a:t>
            </a:r>
            <a:r>
              <a:rPr lang="en-US" sz="1600" i="1" dirty="0"/>
              <a:t>Circulate around the room to hear how people are asking their driver to be focused on driving. Note strategies that are particularly novel or unusual to possibly share with the larger group as part of the activity debrief.</a:t>
            </a:r>
          </a:p>
          <a:p>
            <a:endParaRPr lang="en-US" sz="1600" dirty="0"/>
          </a:p>
          <a:p>
            <a:r>
              <a:rPr lang="en-US" sz="1600" i="1" dirty="0"/>
              <a:t>Allow about 3 minutes then ask the groups to switch roles one last time before advancing the slides. Some people may have more than one chance to practice.</a:t>
            </a:r>
          </a:p>
          <a:p>
            <a:endParaRPr lang="en-US" sz="1600" dirty="0"/>
          </a:p>
        </p:txBody>
      </p:sp>
      <p:sp>
        <p:nvSpPr>
          <p:cNvPr id="4" name="Slide Number Placeholder 3"/>
          <p:cNvSpPr>
            <a:spLocks noGrp="1"/>
          </p:cNvSpPr>
          <p:nvPr>
            <p:ph type="sldNum" sz="quarter" idx="5"/>
          </p:nvPr>
        </p:nvSpPr>
        <p:spPr/>
        <p:txBody>
          <a:bodyPr/>
          <a:lstStyle/>
          <a:p>
            <a:fld id="{A1CBD79A-03C9-7647-A3D9-5FD7E436A582}" type="slidenum">
              <a:rPr lang="en-US" smtClean="0"/>
              <a:t>11</a:t>
            </a:fld>
            <a:endParaRPr lang="en-US"/>
          </a:p>
        </p:txBody>
      </p:sp>
    </p:spTree>
    <p:extLst>
      <p:ext uri="{BB962C8B-B14F-4D97-AF65-F5344CB8AC3E}">
        <p14:creationId xmlns:p14="http://schemas.microsoft.com/office/powerpoint/2010/main" val="313610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u="none" strike="noStrike" baseline="0" dirty="0">
                <a:solidFill>
                  <a:srgbClr val="000000"/>
                </a:solidFill>
              </a:rPr>
              <a:t>Instructor: </a:t>
            </a:r>
            <a:r>
              <a:rPr lang="en-US" sz="1600" i="1" dirty="0"/>
              <a:t>Allow about 3 minutes then call the attention back to the larger group</a:t>
            </a:r>
            <a:r>
              <a:rPr lang="en-US" sz="1600" dirty="0"/>
              <a:t>.</a:t>
            </a:r>
          </a:p>
          <a:p>
            <a:endParaRPr lang="en-US" sz="1600" dirty="0"/>
          </a:p>
          <a:p>
            <a:r>
              <a:rPr lang="en-US" sz="1600" i="1" dirty="0"/>
              <a:t>Use these Activity </a:t>
            </a:r>
            <a:r>
              <a:rPr lang="en-US" sz="1600" i="1" u="none" strike="noStrike" baseline="0" dirty="0">
                <a:solidFill>
                  <a:srgbClr val="000000"/>
                </a:solidFill>
              </a:rPr>
              <a:t>Debrief Prompts to conclude the activity</a:t>
            </a:r>
            <a:r>
              <a:rPr lang="en-US" sz="1600" b="1" i="0" u="none" strike="noStrike" baseline="0" dirty="0">
                <a:solidFill>
                  <a:srgbClr val="000000"/>
                </a:solidFill>
                <a:latin typeface="AAAAAC+Calibri-Bold"/>
              </a:rPr>
              <a:t>: </a:t>
            </a:r>
            <a:endParaRPr lang="en-US" sz="1600" dirty="0">
              <a:solidFill>
                <a:srgbClr val="000000"/>
              </a:solidFill>
              <a:latin typeface="Calibri Light" panose="020F0302020204030204" pitchFamily="34" charset="0"/>
            </a:endParaRPr>
          </a:p>
          <a:p>
            <a:pPr marL="285750" indent="-285750">
              <a:buFont typeface="Arial" panose="020B0604020202020204" pitchFamily="34" charset="0"/>
              <a:buChar char="•"/>
            </a:pPr>
            <a:r>
              <a:rPr lang="en-US" sz="1600" b="0" u="none" strike="noStrike" baseline="0" dirty="0">
                <a:solidFill>
                  <a:srgbClr val="000000"/>
                </a:solidFill>
                <a:latin typeface="Calibri Light" panose="020F0302020204030204" pitchFamily="34" charset="0"/>
              </a:rPr>
              <a:t>How w</a:t>
            </a:r>
            <a:r>
              <a:rPr lang="en-US" sz="1600" b="0" u="none" strike="noStrike" baseline="0" dirty="0">
                <a:solidFill>
                  <a:srgbClr val="000000"/>
                </a:solidFill>
                <a:latin typeface="AAAAAF+Calibri-Italic"/>
              </a:rPr>
              <a:t>ere any of these scenarios similar to situations you have experienced in real life?</a:t>
            </a:r>
          </a:p>
          <a:p>
            <a:pPr marL="285750" indent="-285750">
              <a:buFont typeface="Arial" panose="020B0604020202020204" pitchFamily="34" charset="0"/>
              <a:buChar char="•"/>
            </a:pPr>
            <a:r>
              <a:rPr lang="en-US" sz="1600" b="0" u="none" strike="noStrike" baseline="0" dirty="0">
                <a:solidFill>
                  <a:srgbClr val="000000"/>
                </a:solidFill>
                <a:latin typeface="Calibri" panose="020F0502020204030204" pitchFamily="34" charset="0"/>
                <a:cs typeface="Calibri" panose="020F0502020204030204" pitchFamily="34" charset="0"/>
              </a:rPr>
              <a:t>How</a:t>
            </a:r>
            <a:r>
              <a:rPr lang="en-US" sz="1600" b="0" u="none" strike="noStrike" baseline="0" dirty="0">
                <a:solidFill>
                  <a:srgbClr val="000000"/>
                </a:solidFill>
                <a:latin typeface="AAAAAF+Calibri-Italic"/>
              </a:rPr>
              <a:t> did it feel to be the person intervening in these situations?</a:t>
            </a:r>
          </a:p>
          <a:p>
            <a:pPr marL="285750" indent="-285750">
              <a:buFont typeface="Arial" panose="020B0604020202020204" pitchFamily="34" charset="0"/>
              <a:buChar char="•"/>
            </a:pPr>
            <a:r>
              <a:rPr lang="en-US" sz="1600" b="0" u="none" strike="noStrike" baseline="0">
                <a:solidFill>
                  <a:srgbClr val="000000"/>
                </a:solidFill>
                <a:latin typeface="AAAAAF+Calibri-Italic"/>
              </a:rPr>
              <a:t>What made </a:t>
            </a:r>
            <a:r>
              <a:rPr lang="en-US" sz="1600" b="0" u="none" strike="noStrike" baseline="0" dirty="0">
                <a:solidFill>
                  <a:srgbClr val="000000"/>
                </a:solidFill>
                <a:latin typeface="AAAAAF+Calibri-Italic"/>
              </a:rPr>
              <a:t>intervening difficult for you?</a:t>
            </a:r>
          </a:p>
          <a:p>
            <a:pPr marL="285750" indent="-285750">
              <a:buFont typeface="Arial" panose="020B0604020202020204" pitchFamily="34" charset="0"/>
              <a:buChar char="•"/>
            </a:pPr>
            <a:r>
              <a:rPr lang="en-US" sz="1600" b="0" u="none" strike="noStrike" baseline="0" dirty="0">
                <a:solidFill>
                  <a:srgbClr val="000000"/>
                </a:solidFill>
                <a:latin typeface="AAAAAF+Calibri-Italic"/>
              </a:rPr>
              <a:t>How did it feel to be the person receiving an intervention?</a:t>
            </a:r>
          </a:p>
          <a:p>
            <a:pPr marL="285750" indent="-285750">
              <a:buFont typeface="Arial" panose="020B0604020202020204" pitchFamily="34" charset="0"/>
              <a:buChar char="•"/>
            </a:pPr>
            <a:r>
              <a:rPr lang="en-US" sz="1600" dirty="0">
                <a:solidFill>
                  <a:srgbClr val="000000"/>
                </a:solidFill>
                <a:latin typeface="AAAAAF+Calibri-Italic"/>
              </a:rPr>
              <a:t>What did you observe during the activity?</a:t>
            </a:r>
            <a:endParaRPr lang="en-US" sz="1600" b="0" u="none" strike="noStrike" baseline="0" dirty="0">
              <a:solidFill>
                <a:srgbClr val="000000"/>
              </a:solidFill>
              <a:latin typeface="AAAAAF+Calibri-Italic"/>
            </a:endParaRPr>
          </a:p>
          <a:p>
            <a:endParaRPr lang="en-US" dirty="0"/>
          </a:p>
          <a:p>
            <a:r>
              <a:rPr lang="en-US" sz="1600" b="0" i="1" u="none" strike="noStrike" baseline="0" dirty="0">
                <a:solidFill>
                  <a:srgbClr val="000000"/>
                </a:solidFill>
              </a:rPr>
              <a:t>Instructor: </a:t>
            </a:r>
            <a:r>
              <a:rPr lang="en-US" sz="1600" i="1" dirty="0"/>
              <a:t>If time allows, </a:t>
            </a:r>
            <a:r>
              <a:rPr lang="en-US" sz="1600" b="0" i="1" u="none" strike="noStrike" baseline="0" dirty="0">
                <a:solidFill>
                  <a:srgbClr val="000000"/>
                </a:solidFill>
              </a:rPr>
              <a:t>go through each of the four scenario slides again. Display each scenario on the screen and ask for a volunteer to share what some of the responses were in their group. Discuss some of the best ways and specific challenges they found for each. </a:t>
            </a:r>
            <a:endParaRPr lang="en-US" sz="1600" i="1" dirty="0"/>
          </a:p>
        </p:txBody>
      </p:sp>
      <p:sp>
        <p:nvSpPr>
          <p:cNvPr id="4" name="Slide Number Placeholder 3"/>
          <p:cNvSpPr>
            <a:spLocks noGrp="1"/>
          </p:cNvSpPr>
          <p:nvPr>
            <p:ph type="sldNum" sz="quarter" idx="5"/>
          </p:nvPr>
        </p:nvSpPr>
        <p:spPr/>
        <p:txBody>
          <a:bodyPr/>
          <a:lstStyle/>
          <a:p>
            <a:fld id="{A1CBD79A-03C9-7647-A3D9-5FD7E436A582}" type="slidenum">
              <a:rPr lang="en-US" smtClean="0"/>
              <a:t>12</a:t>
            </a:fld>
            <a:endParaRPr lang="en-US"/>
          </a:p>
        </p:txBody>
      </p:sp>
    </p:spTree>
    <p:extLst>
      <p:ext uri="{BB962C8B-B14F-4D97-AF65-F5344CB8AC3E}">
        <p14:creationId xmlns:p14="http://schemas.microsoft.com/office/powerpoint/2010/main" val="349904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u="none" strike="noStrike" baseline="0" dirty="0">
                <a:solidFill>
                  <a:srgbClr val="000000"/>
                </a:solidFill>
                <a:latin typeface="AAAAAF+Calibri-Italic"/>
              </a:rPr>
              <a:t>While this may have been somewhat uncomfortable, this activity was intended to increase your confidence to address a distracted driver in the future. After this exercise, how do you expect to feel when you find yourself in a similar situation in real life? </a:t>
            </a:r>
          </a:p>
          <a:p>
            <a:endParaRPr lang="en-US" sz="1600" dirty="0">
              <a:solidFill>
                <a:srgbClr val="000000"/>
              </a:solidFill>
              <a:latin typeface="AAAAAF+Calibri-Italic"/>
            </a:endParaRPr>
          </a:p>
          <a:p>
            <a:r>
              <a:rPr lang="en-US" sz="1600" b="0" i="1" u="none" strike="noStrike" baseline="0" dirty="0">
                <a:solidFill>
                  <a:srgbClr val="000000"/>
                </a:solidFill>
              </a:rPr>
              <a:t>Instructor: </a:t>
            </a:r>
            <a:r>
              <a:rPr lang="en-US" sz="1600" i="1" dirty="0">
                <a:solidFill>
                  <a:srgbClr val="000000"/>
                </a:solidFill>
                <a:latin typeface="AAAAAF+Calibri-Italic"/>
              </a:rPr>
              <a:t>Acknowledge the novel or creative ways participants asked their ‘drivers’ to be focused and thank everyone for participating. </a:t>
            </a:r>
            <a:endParaRPr lang="en-US" sz="1600" i="1" dirty="0"/>
          </a:p>
          <a:p>
            <a:endParaRPr lang="en-US" dirty="0"/>
          </a:p>
        </p:txBody>
      </p:sp>
      <p:sp>
        <p:nvSpPr>
          <p:cNvPr id="4" name="Slide Number Placeholder 3"/>
          <p:cNvSpPr>
            <a:spLocks noGrp="1"/>
          </p:cNvSpPr>
          <p:nvPr>
            <p:ph type="sldNum" sz="quarter" idx="5"/>
          </p:nvPr>
        </p:nvSpPr>
        <p:spPr/>
        <p:txBody>
          <a:bodyPr/>
          <a:lstStyle/>
          <a:p>
            <a:fld id="{A1CBD79A-03C9-7647-A3D9-5FD7E436A582}" type="slidenum">
              <a:rPr lang="en-US" smtClean="0"/>
              <a:t>13</a:t>
            </a:fld>
            <a:endParaRPr lang="en-US"/>
          </a:p>
        </p:txBody>
      </p:sp>
    </p:spTree>
    <p:extLst>
      <p:ext uri="{BB962C8B-B14F-4D97-AF65-F5344CB8AC3E}">
        <p14:creationId xmlns:p14="http://schemas.microsoft.com/office/powerpoint/2010/main" val="199773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are some strategies to help you be a safer and focused driver.</a:t>
            </a:r>
          </a:p>
          <a:p>
            <a:endParaRPr lang="en-US" sz="1600" dirty="0"/>
          </a:p>
          <a:p>
            <a:r>
              <a:rPr lang="en-US" sz="1600" b="0" i="1" u="none" strike="noStrike" baseline="0" dirty="0">
                <a:solidFill>
                  <a:srgbClr val="000000"/>
                </a:solidFill>
              </a:rPr>
              <a:t>Instructor: </a:t>
            </a:r>
            <a:r>
              <a:rPr lang="en-US" sz="1600" i="1" dirty="0"/>
              <a:t>You can ask for volunteers to read the different tips. Asking for multiple readers increases attention and engagement of your audience.</a:t>
            </a:r>
          </a:p>
        </p:txBody>
      </p:sp>
      <p:sp>
        <p:nvSpPr>
          <p:cNvPr id="4" name="Slide Number Placeholder 3"/>
          <p:cNvSpPr>
            <a:spLocks noGrp="1"/>
          </p:cNvSpPr>
          <p:nvPr>
            <p:ph type="sldNum" sz="quarter" idx="5"/>
          </p:nvPr>
        </p:nvSpPr>
        <p:spPr/>
        <p:txBody>
          <a:bodyPr/>
          <a:lstStyle/>
          <a:p>
            <a:fld id="{A1CBD79A-03C9-7647-A3D9-5FD7E436A582}" type="slidenum">
              <a:rPr lang="en-US" smtClean="0"/>
              <a:t>14</a:t>
            </a:fld>
            <a:endParaRPr lang="en-US"/>
          </a:p>
        </p:txBody>
      </p:sp>
    </p:spTree>
    <p:extLst>
      <p:ext uri="{BB962C8B-B14F-4D97-AF65-F5344CB8AC3E}">
        <p14:creationId xmlns:p14="http://schemas.microsoft.com/office/powerpoint/2010/main" val="3441056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u="none" strike="noStrike" baseline="0" dirty="0">
                <a:solidFill>
                  <a:srgbClr val="000000"/>
                </a:solidFill>
              </a:rPr>
              <a:t>Instructor: Distribute “APPLY”: Tools for Reducing Distracted Driving.</a:t>
            </a:r>
          </a:p>
          <a:p>
            <a:endParaRPr lang="en-US" sz="1600" i="1" dirty="0">
              <a:solidFill>
                <a:srgbClr val="000000"/>
              </a:solidFill>
            </a:endParaRPr>
          </a:p>
          <a:p>
            <a:r>
              <a:rPr lang="en-US" sz="1600" b="0" u="none" strike="noStrike" baseline="0" dirty="0">
                <a:solidFill>
                  <a:srgbClr val="000000"/>
                </a:solidFill>
              </a:rPr>
              <a:t>Use this handout to remember all the ways you can reduce the risk of distraction when driving. Share these tools with friends and family to encourage focused driving throughout our community.</a:t>
            </a:r>
          </a:p>
          <a:p>
            <a:endParaRPr lang="en-US" sz="1600" i="1" dirty="0">
              <a:solidFill>
                <a:srgbClr val="000000"/>
              </a:solidFill>
            </a:endParaRPr>
          </a:p>
          <a:p>
            <a:r>
              <a:rPr lang="en-US" sz="1600" i="1" dirty="0"/>
              <a:t>You might ask for other ways employees can improve their focused driving. If time allows, discuss what strategies will also work for families or friends. Different or additional strategies might emerge.</a:t>
            </a:r>
          </a:p>
        </p:txBody>
      </p:sp>
      <p:sp>
        <p:nvSpPr>
          <p:cNvPr id="4" name="Slide Number Placeholder 3"/>
          <p:cNvSpPr>
            <a:spLocks noGrp="1"/>
          </p:cNvSpPr>
          <p:nvPr>
            <p:ph type="sldNum" sz="quarter" idx="5"/>
          </p:nvPr>
        </p:nvSpPr>
        <p:spPr/>
        <p:txBody>
          <a:bodyPr/>
          <a:lstStyle/>
          <a:p>
            <a:fld id="{A1CBD79A-03C9-7647-A3D9-5FD7E436A582}" type="slidenum">
              <a:rPr lang="en-US" smtClean="0"/>
              <a:t>15</a:t>
            </a:fld>
            <a:endParaRPr lang="en-US"/>
          </a:p>
        </p:txBody>
      </p:sp>
    </p:spTree>
    <p:extLst>
      <p:ext uri="{BB962C8B-B14F-4D97-AF65-F5344CB8AC3E}">
        <p14:creationId xmlns:p14="http://schemas.microsoft.com/office/powerpoint/2010/main" val="214069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have covered our new distracted driving policy to affirm our commitment </a:t>
            </a:r>
            <a:r>
              <a:rPr lang="en-US" sz="1600" dirty="0">
                <a:effectLst/>
                <a:latin typeface="Calibri" panose="020F0502020204030204" pitchFamily="34" charset="0"/>
                <a:ea typeface="Calibri" panose="020F0502020204030204" pitchFamily="34" charset="0"/>
              </a:rPr>
              <a:t>to achieve higher</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levels</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of</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safety</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by</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going</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beyond</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compliance</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 commitment – a commitment to safety for yourself and the safety of others.</a:t>
            </a:r>
          </a:p>
          <a:p>
            <a:endParaRPr lang="en-US" sz="1600" dirty="0">
              <a:latin typeface="Calibri" panose="020F0502020204030204" pitchFamily="34" charset="0"/>
            </a:endParaRPr>
          </a:p>
          <a:p>
            <a:r>
              <a:rPr lang="en-US" sz="1600" dirty="0">
                <a:latin typeface="Calibri" panose="020F0502020204030204" pitchFamily="34" charset="0"/>
              </a:rPr>
              <a:t>We’ve identified common types of distraction and strategies for reducing the risk of distracted driving as supervisors and employees.</a:t>
            </a:r>
          </a:p>
          <a:p>
            <a:endParaRPr lang="en-US" sz="1600" dirty="0">
              <a:latin typeface="Calibri" panose="020F0502020204030204" pitchFamily="34" charset="0"/>
            </a:endParaRPr>
          </a:p>
          <a:p>
            <a:r>
              <a:rPr lang="en-US" sz="1600" dirty="0">
                <a:latin typeface="Calibri" panose="020F0502020204030204" pitchFamily="34" charset="0"/>
              </a:rPr>
              <a:t>We’ve also practiced speaking up in situations where others might be at risk of distraction or driving distracted.</a:t>
            </a:r>
          </a:p>
          <a:p>
            <a:endParaRPr lang="en-US" sz="1600" dirty="0">
              <a:latin typeface="Calibri" panose="020F0502020204030204" pitchFamily="34" charset="0"/>
            </a:endParaRPr>
          </a:p>
          <a:p>
            <a:r>
              <a:rPr lang="en-US" sz="1600" dirty="0">
                <a:latin typeface="Calibri" panose="020F0502020204030204" pitchFamily="34" charset="0"/>
              </a:rPr>
              <a:t>Thank you for helping us develop</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culture of safe, responsible driving at work and throughout our communities.</a:t>
            </a:r>
            <a:endParaRPr lang="en-US" sz="1600" dirty="0">
              <a:latin typeface="Calibri" panose="020F0502020204030204" pitchFamily="34" charset="0"/>
            </a:endParaRPr>
          </a:p>
          <a:p>
            <a:endParaRPr lang="en-US" sz="1600" dirty="0"/>
          </a:p>
        </p:txBody>
      </p:sp>
      <p:sp>
        <p:nvSpPr>
          <p:cNvPr id="4" name="Slide Number Placeholder 3"/>
          <p:cNvSpPr>
            <a:spLocks noGrp="1"/>
          </p:cNvSpPr>
          <p:nvPr>
            <p:ph type="sldNum" sz="quarter" idx="5"/>
          </p:nvPr>
        </p:nvSpPr>
        <p:spPr/>
        <p:txBody>
          <a:bodyPr/>
          <a:lstStyle/>
          <a:p>
            <a:fld id="{A1CBD79A-03C9-7647-A3D9-5FD7E436A582}" type="slidenum">
              <a:rPr lang="en-US" smtClean="0"/>
              <a:t>16</a:t>
            </a:fld>
            <a:endParaRPr lang="en-US"/>
          </a:p>
        </p:txBody>
      </p:sp>
    </p:spTree>
    <p:extLst>
      <p:ext uri="{BB962C8B-B14F-4D97-AF65-F5344CB8AC3E}">
        <p14:creationId xmlns:p14="http://schemas.microsoft.com/office/powerpoint/2010/main" val="420938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Your participation today has been appreciated!</a:t>
            </a:r>
          </a:p>
        </p:txBody>
      </p:sp>
      <p:sp>
        <p:nvSpPr>
          <p:cNvPr id="4" name="Slide Number Placeholder 3"/>
          <p:cNvSpPr>
            <a:spLocks noGrp="1"/>
          </p:cNvSpPr>
          <p:nvPr>
            <p:ph type="sldNum" sz="quarter" idx="5"/>
          </p:nvPr>
        </p:nvSpPr>
        <p:spPr/>
        <p:txBody>
          <a:bodyPr/>
          <a:lstStyle/>
          <a:p>
            <a:fld id="{A1CBD79A-03C9-7647-A3D9-5FD7E436A582}" type="slidenum">
              <a:rPr lang="en-US" smtClean="0"/>
              <a:t>17</a:t>
            </a:fld>
            <a:endParaRPr lang="en-US"/>
          </a:p>
        </p:txBody>
      </p:sp>
    </p:spTree>
    <p:extLst>
      <p:ext uri="{BB962C8B-B14F-4D97-AF65-F5344CB8AC3E}">
        <p14:creationId xmlns:p14="http://schemas.microsoft.com/office/powerpoint/2010/main" val="80635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Calibri" panose="020F0502020204030204" pitchFamily="34" charset="0"/>
                <a:ea typeface="Calibri" panose="020F0502020204030204" pitchFamily="34" charset="0"/>
              </a:rPr>
              <a:t>Why are we addressing distracted driving at work?</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We</a:t>
            </a:r>
            <a:r>
              <a:rPr lang="en-US" sz="1600" spc="-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need</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your</a:t>
            </a:r>
            <a:r>
              <a:rPr lang="en-US" sz="1600" spc="-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support</a:t>
            </a:r>
            <a:r>
              <a:rPr lang="en-US" sz="1600" spc="-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shift</a:t>
            </a:r>
            <a:r>
              <a:rPr lang="en-US" sz="1600" spc="-3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toward</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culture of safe, responsible driving at work and throughout our communities. Complying with existing laws and regulations is essential, but our goal is to achieve higher</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levels</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of</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safety</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by</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going</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beyond</a:t>
            </a:r>
            <a:r>
              <a:rPr lang="en-US" sz="1600" spc="-2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compliance</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 commitment – a commitment to safety for yourself and for others.</a:t>
            </a:r>
            <a:endParaRPr lang="en-US" sz="1100" dirty="0"/>
          </a:p>
        </p:txBody>
      </p:sp>
      <p:sp>
        <p:nvSpPr>
          <p:cNvPr id="4" name="Slide Number Placeholder 3"/>
          <p:cNvSpPr>
            <a:spLocks noGrp="1"/>
          </p:cNvSpPr>
          <p:nvPr>
            <p:ph type="sldNum" sz="quarter" idx="5"/>
          </p:nvPr>
        </p:nvSpPr>
        <p:spPr/>
        <p:txBody>
          <a:bodyPr/>
          <a:lstStyle/>
          <a:p>
            <a:fld id="{A1CBD79A-03C9-7647-A3D9-5FD7E436A582}" type="slidenum">
              <a:rPr lang="en-US" smtClean="0"/>
              <a:t>2</a:t>
            </a:fld>
            <a:endParaRPr lang="en-US"/>
          </a:p>
        </p:txBody>
      </p:sp>
    </p:spTree>
    <p:extLst>
      <p:ext uri="{BB962C8B-B14F-4D97-AF65-F5344CB8AC3E}">
        <p14:creationId xmlns:p14="http://schemas.microsoft.com/office/powerpoint/2010/main" val="148948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Calibri" panose="020F0502020204030204" pitchFamily="34" charset="0"/>
                <a:ea typeface="Calibri" panose="020F0502020204030204" pitchFamily="34" charset="0"/>
              </a:rPr>
              <a:t>How would you define distracted driving? Let’s find out!</a:t>
            </a:r>
          </a:p>
          <a:p>
            <a:endParaRPr lang="en-US" sz="1600" dirty="0">
              <a:latin typeface="Calibri" panose="020F0502020204030204" pitchFamily="34" charset="0"/>
            </a:endParaRPr>
          </a:p>
          <a:p>
            <a:r>
              <a:rPr lang="en-US" sz="1600" i="1" dirty="0">
                <a:latin typeface="Calibri" panose="020F0502020204030204" pitchFamily="34" charset="0"/>
              </a:rPr>
              <a:t>Instructor:</a:t>
            </a:r>
          </a:p>
          <a:p>
            <a:pPr marL="285750" indent="-285750">
              <a:buFont typeface="Arial" panose="020B0604020202020204" pitchFamily="34" charset="0"/>
              <a:buChar char="•"/>
            </a:pPr>
            <a:r>
              <a:rPr lang="en-US" sz="1600" i="1" dirty="0">
                <a:latin typeface="Calibri" panose="020F0502020204030204" pitchFamily="34" charset="0"/>
              </a:rPr>
              <a:t>Distribute index cards and pens to participants.</a:t>
            </a:r>
          </a:p>
          <a:p>
            <a:pPr marL="285750" indent="-285750">
              <a:buFont typeface="Arial" panose="020B0604020202020204" pitchFamily="34" charset="0"/>
              <a:buChar char="•"/>
            </a:pPr>
            <a:r>
              <a:rPr lang="en-US" sz="1600" i="1" dirty="0">
                <a:latin typeface="Calibri" panose="020F0502020204030204" pitchFamily="34" charset="0"/>
              </a:rPr>
              <a:t>Follow instructions on “ANCHOR” Activity: Think-Pair-Share.</a:t>
            </a:r>
          </a:p>
          <a:p>
            <a:endParaRPr lang="en-US" sz="1600" i="1" dirty="0">
              <a:latin typeface="Calibri" panose="020F0502020204030204" pitchFamily="34" charset="0"/>
            </a:endParaRPr>
          </a:p>
          <a:p>
            <a:r>
              <a:rPr lang="en-US" sz="1600" i="1" dirty="0">
                <a:latin typeface="Calibri" panose="020F0502020204030204" pitchFamily="34" charset="0"/>
              </a:rPr>
              <a:t>Total activity time: 10 minutes.</a:t>
            </a:r>
          </a:p>
        </p:txBody>
      </p:sp>
      <p:sp>
        <p:nvSpPr>
          <p:cNvPr id="4" name="Slide Number Placeholder 3"/>
          <p:cNvSpPr>
            <a:spLocks noGrp="1"/>
          </p:cNvSpPr>
          <p:nvPr>
            <p:ph type="sldNum" sz="quarter" idx="5"/>
          </p:nvPr>
        </p:nvSpPr>
        <p:spPr/>
        <p:txBody>
          <a:bodyPr/>
          <a:lstStyle/>
          <a:p>
            <a:fld id="{A1CBD79A-03C9-7647-A3D9-5FD7E436A582}" type="slidenum">
              <a:rPr lang="en-US" smtClean="0"/>
              <a:t>3</a:t>
            </a:fld>
            <a:endParaRPr lang="en-US"/>
          </a:p>
        </p:txBody>
      </p:sp>
    </p:spTree>
    <p:extLst>
      <p:ext uri="{BB962C8B-B14F-4D97-AF65-F5344CB8AC3E}">
        <p14:creationId xmlns:p14="http://schemas.microsoft.com/office/powerpoint/2010/main" val="207461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73429"/>
          </a:xfrm>
        </p:spPr>
        <p:txBody>
          <a:bodyPr/>
          <a:lstStyle/>
          <a:p>
            <a:r>
              <a:rPr lang="en-US" sz="1800" b="0" i="0" u="none" strike="noStrike" baseline="0" dirty="0">
                <a:solidFill>
                  <a:srgbClr val="000000"/>
                </a:solidFill>
              </a:rPr>
              <a:t>There was a study of hundreds of drivers using cameras mounted in the vehicle. The study was able to capture what was happening just before crashes occurred. The study was able to determine the level of risk for being in a crash based on different distracting behaviors.</a:t>
            </a:r>
          </a:p>
          <a:p>
            <a:r>
              <a:rPr lang="en-US" sz="1800" b="0" i="0" u="none" strike="noStrike" baseline="0" dirty="0">
                <a:solidFill>
                  <a:srgbClr val="000000"/>
                </a:solidFill>
              </a:rPr>
              <a:t>The major distraction subcategories observed in crash events were:</a:t>
            </a:r>
          </a:p>
          <a:p>
            <a:pPr marL="285750" indent="-285750">
              <a:buFont typeface="Arial" panose="020B0604020202020204" pitchFamily="34" charset="0"/>
              <a:buChar char="•"/>
            </a:pPr>
            <a:r>
              <a:rPr lang="en-US" b="0" i="0" u="none" strike="noStrike" baseline="0" dirty="0">
                <a:solidFill>
                  <a:srgbClr val="000000"/>
                </a:solidFill>
              </a:rPr>
              <a:t>In-vehicle device (radio, climate control, other)-Moderate Risk</a:t>
            </a:r>
          </a:p>
          <a:p>
            <a:pPr marL="285750" indent="-285750">
              <a:buFont typeface="Arial" panose="020B0604020202020204" pitchFamily="34" charset="0"/>
              <a:buChar char="•"/>
            </a:pPr>
            <a:r>
              <a:rPr lang="en-US" b="0" i="0" u="none" strike="noStrike" baseline="0" dirty="0">
                <a:solidFill>
                  <a:srgbClr val="000000"/>
                </a:solidFill>
              </a:rPr>
              <a:t>Cell hand-held (dialing, texting, talking)-High Risk</a:t>
            </a:r>
          </a:p>
          <a:p>
            <a:pPr marL="285750" indent="-285750">
              <a:buFont typeface="Arial" panose="020B0604020202020204" pitchFamily="34" charset="0"/>
              <a:buChar char="•"/>
            </a:pPr>
            <a:r>
              <a:rPr lang="en-US" b="0" i="0" u="none" strike="noStrike" baseline="0" dirty="0">
                <a:solidFill>
                  <a:srgbClr val="000000"/>
                </a:solidFill>
              </a:rPr>
              <a:t>Reading/writing (includes tablet)-High Risk</a:t>
            </a:r>
          </a:p>
          <a:p>
            <a:pPr marL="285750" indent="-285750">
              <a:buFont typeface="Arial" panose="020B0604020202020204" pitchFamily="34" charset="0"/>
              <a:buChar char="•"/>
            </a:pPr>
            <a:r>
              <a:rPr lang="en-US" b="0" i="0" u="none" strike="noStrike" baseline="0" dirty="0">
                <a:solidFill>
                  <a:srgbClr val="000000"/>
                </a:solidFill>
              </a:rPr>
              <a:t>Eating-Moderate Risk</a:t>
            </a:r>
          </a:p>
          <a:p>
            <a:pPr marL="285750" indent="-285750">
              <a:buFont typeface="Arial" panose="020B0604020202020204" pitchFamily="34" charset="0"/>
              <a:buChar char="•"/>
            </a:pPr>
            <a:r>
              <a:rPr lang="en-US" b="0" i="0" u="none" strike="noStrike" baseline="0" dirty="0">
                <a:solidFill>
                  <a:srgbClr val="000000"/>
                </a:solidFill>
              </a:rPr>
              <a:t>Drinking (non-alcohol)-Moderate Risk</a:t>
            </a:r>
          </a:p>
          <a:p>
            <a:pPr marL="285750" indent="-285750">
              <a:buFont typeface="Arial" panose="020B0604020202020204" pitchFamily="34" charset="0"/>
              <a:buChar char="•"/>
            </a:pPr>
            <a:r>
              <a:rPr lang="en-US" dirty="0">
                <a:effectLst/>
                <a:ea typeface="Calibri" panose="020F0502020204030204" pitchFamily="34" charset="0"/>
              </a:rPr>
              <a:t>Personal</a:t>
            </a:r>
            <a:r>
              <a:rPr lang="en-US" spc="-60" dirty="0">
                <a:effectLst/>
                <a:ea typeface="Calibri" panose="020F0502020204030204" pitchFamily="34" charset="0"/>
              </a:rPr>
              <a:t> </a:t>
            </a:r>
            <a:r>
              <a:rPr lang="en-US" dirty="0">
                <a:effectLst/>
                <a:ea typeface="Calibri" panose="020F0502020204030204" pitchFamily="34" charset="0"/>
              </a:rPr>
              <a:t>hygiene-Moderate</a:t>
            </a:r>
            <a:r>
              <a:rPr lang="en-US" spc="-55" dirty="0">
                <a:effectLst/>
                <a:ea typeface="Calibri" panose="020F0502020204030204" pitchFamily="34" charset="0"/>
              </a:rPr>
              <a:t> </a:t>
            </a:r>
            <a:r>
              <a:rPr lang="en-US" dirty="0">
                <a:effectLst/>
                <a:ea typeface="Calibri" panose="020F0502020204030204" pitchFamily="34" charset="0"/>
              </a:rPr>
              <a:t>Risk</a:t>
            </a:r>
          </a:p>
          <a:p>
            <a:pPr marL="285750" indent="-285750">
              <a:buFont typeface="Arial" panose="020B0604020202020204" pitchFamily="34" charset="0"/>
              <a:buChar char="•"/>
            </a:pPr>
            <a:r>
              <a:rPr lang="en-US" dirty="0">
                <a:effectLst/>
                <a:ea typeface="Calibri" panose="020F0502020204030204" pitchFamily="34" charset="0"/>
              </a:rPr>
              <a:t>Reaching for an object (non-cell phone)-High Risk</a:t>
            </a:r>
          </a:p>
          <a:p>
            <a:pPr marL="285750" indent="-285750">
              <a:buFont typeface="Arial" panose="020B0604020202020204" pitchFamily="34" charset="0"/>
              <a:buChar char="•"/>
            </a:pPr>
            <a:r>
              <a:rPr lang="en-US" dirty="0">
                <a:effectLst/>
                <a:ea typeface="Calibri" panose="020F0502020204030204" pitchFamily="34" charset="0"/>
              </a:rPr>
              <a:t>Dancing</a:t>
            </a:r>
            <a:r>
              <a:rPr lang="en-US" spc="-30" dirty="0">
                <a:effectLst/>
                <a:ea typeface="Calibri" panose="020F0502020204030204" pitchFamily="34" charset="0"/>
              </a:rPr>
              <a:t> </a:t>
            </a:r>
            <a:r>
              <a:rPr lang="en-US" dirty="0">
                <a:effectLst/>
                <a:ea typeface="Calibri" panose="020F0502020204030204" pitchFamily="34" charset="0"/>
              </a:rPr>
              <a:t>in</a:t>
            </a:r>
            <a:r>
              <a:rPr lang="en-US" spc="-35" dirty="0">
                <a:effectLst/>
                <a:ea typeface="Calibri" panose="020F0502020204030204" pitchFamily="34" charset="0"/>
              </a:rPr>
              <a:t> </a:t>
            </a:r>
            <a:r>
              <a:rPr lang="en-US" dirty="0">
                <a:effectLst/>
                <a:ea typeface="Calibri" panose="020F0502020204030204" pitchFamily="34" charset="0"/>
              </a:rPr>
              <a:t>seat</a:t>
            </a:r>
            <a:r>
              <a:rPr lang="en-US" spc="-30" dirty="0">
                <a:effectLst/>
                <a:ea typeface="Calibri" panose="020F0502020204030204" pitchFamily="34" charset="0"/>
              </a:rPr>
              <a:t> </a:t>
            </a:r>
            <a:r>
              <a:rPr lang="en-US" dirty="0">
                <a:effectLst/>
                <a:ea typeface="Calibri" panose="020F0502020204030204" pitchFamily="34" charset="0"/>
              </a:rPr>
              <a:t>to</a:t>
            </a:r>
            <a:r>
              <a:rPr lang="en-US" spc="-35" dirty="0">
                <a:effectLst/>
                <a:ea typeface="Calibri" panose="020F0502020204030204" pitchFamily="34" charset="0"/>
              </a:rPr>
              <a:t> </a:t>
            </a:r>
            <a:r>
              <a:rPr lang="en-US" dirty="0">
                <a:effectLst/>
                <a:ea typeface="Calibri" panose="020F0502020204030204" pitchFamily="34" charset="0"/>
              </a:rPr>
              <a:t>music-Moderate</a:t>
            </a:r>
            <a:r>
              <a:rPr lang="en-US" spc="-30" dirty="0">
                <a:effectLst/>
                <a:ea typeface="Calibri" panose="020F0502020204030204" pitchFamily="34" charset="0"/>
              </a:rPr>
              <a:t> </a:t>
            </a:r>
            <a:r>
              <a:rPr lang="en-US" dirty="0">
                <a:effectLst/>
                <a:ea typeface="Calibri" panose="020F0502020204030204" pitchFamily="34" charset="0"/>
              </a:rPr>
              <a:t>Risk</a:t>
            </a:r>
          </a:p>
          <a:p>
            <a:pPr marL="285750" indent="-285750">
              <a:buFont typeface="Arial" panose="020B0604020202020204" pitchFamily="34" charset="0"/>
              <a:buChar char="•"/>
            </a:pPr>
            <a:r>
              <a:rPr lang="en-US" dirty="0">
                <a:effectLst/>
                <a:ea typeface="Calibri" panose="020F0502020204030204" pitchFamily="34" charset="0"/>
              </a:rPr>
              <a:t>Extended glance duration to external object-High Risk</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A1CBD79A-03C9-7647-A3D9-5FD7E436A582}" type="slidenum">
              <a:rPr lang="en-US" smtClean="0"/>
              <a:t>4</a:t>
            </a:fld>
            <a:endParaRPr lang="en-US"/>
          </a:p>
        </p:txBody>
      </p:sp>
    </p:spTree>
    <p:extLst>
      <p:ext uri="{BB962C8B-B14F-4D97-AF65-F5344CB8AC3E}">
        <p14:creationId xmlns:p14="http://schemas.microsoft.com/office/powerpoint/2010/main" val="191670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1397"/>
          </a:xfrm>
        </p:spPr>
        <p:txBody>
          <a:bodyPr/>
          <a:lstStyle/>
          <a:p>
            <a:r>
              <a:rPr lang="en-US" sz="1600" b="0" i="1" u="none" strike="noStrike" baseline="0" dirty="0">
                <a:solidFill>
                  <a:srgbClr val="000000"/>
                </a:solidFill>
                <a:latin typeface="AAAAAF+Calibri"/>
              </a:rPr>
              <a:t>Instructor: Distribute copies of your new workplace policy for reference. Give participants time to read the policy.</a:t>
            </a:r>
          </a:p>
          <a:p>
            <a:endParaRPr lang="en-US" sz="1600" dirty="0">
              <a:solidFill>
                <a:srgbClr val="000000"/>
              </a:solidFill>
              <a:latin typeface="AAAAAF+Calibri"/>
            </a:endParaRPr>
          </a:p>
          <a:p>
            <a:pPr marL="53340" marR="0">
              <a:lnSpc>
                <a:spcPts val="1400"/>
              </a:lnSpc>
              <a:spcBef>
                <a:spcPts val="655"/>
              </a:spcBef>
              <a:spcAft>
                <a:spcPts val="0"/>
              </a:spcAft>
            </a:pPr>
            <a:r>
              <a:rPr lang="en-US" sz="1600" i="1" dirty="0">
                <a:effectLst/>
                <a:latin typeface="Calibri" panose="020F0502020204030204" pitchFamily="34" charset="0"/>
                <a:ea typeface="Calibri" panose="020F0502020204030204" pitchFamily="34" charset="0"/>
              </a:rPr>
              <a:t>Be</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prepared</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to</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share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information</a:t>
            </a:r>
            <a:r>
              <a:rPr lang="en-US" sz="1600" i="1" spc="-15" dirty="0">
                <a:effectLst/>
                <a:latin typeface="Calibri" panose="020F0502020204030204" pitchFamily="34" charset="0"/>
                <a:ea typeface="Calibri" panose="020F0502020204030204" pitchFamily="34" charset="0"/>
              </a:rPr>
              <a:t> </a:t>
            </a:r>
            <a:r>
              <a:rPr lang="en-US" sz="1600" i="1" spc="-25" dirty="0">
                <a:effectLst/>
                <a:latin typeface="Calibri" panose="020F0502020204030204" pitchFamily="34" charset="0"/>
                <a:ea typeface="Calibri" panose="020F0502020204030204" pitchFamily="34" charset="0"/>
              </a:rPr>
              <a:t>on:</a:t>
            </a:r>
            <a:endParaRPr lang="en-US" sz="1600" i="1" dirty="0">
              <a:effectLst/>
              <a:latin typeface="Calibri" panose="020F0502020204030204" pitchFamily="34" charset="0"/>
              <a:ea typeface="Calibri" panose="020F0502020204030204" pitchFamily="34" charset="0"/>
            </a:endParaRPr>
          </a:p>
          <a:p>
            <a:pPr marL="285750" marR="13081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Implementation timeline</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(When</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does</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it</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or</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did</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it</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go in eﬀect?)</a:t>
            </a:r>
          </a:p>
          <a:p>
            <a:pPr marL="285750" marR="32004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Enforcement</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(Who</a:t>
            </a:r>
            <a:r>
              <a:rPr lang="en-US" sz="1600" i="1" spc="-3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will</a:t>
            </a:r>
            <a:r>
              <a:rPr lang="en-US" sz="1600" i="1" spc="-3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be</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enforcing</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the</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policy? What will be involved? Are there sanctions for </a:t>
            </a:r>
            <a:r>
              <a:rPr lang="en-US" sz="1600" i="1" spc="-10" dirty="0">
                <a:effectLst/>
                <a:latin typeface="Calibri" panose="020F0502020204030204" pitchFamily="34" charset="0"/>
                <a:ea typeface="Symbol" panose="05050102010706020507" pitchFamily="18" charset="2"/>
                <a:cs typeface="Symbol" panose="05050102010706020507" pitchFamily="18" charset="2"/>
              </a:rPr>
              <a:t>noncompliance?)</a:t>
            </a:r>
            <a:endParaRPr lang="en-US" sz="1600" i="1" spc="0" dirty="0">
              <a:effectLst/>
              <a:latin typeface="Calibri" panose="020F0502020204030204" pitchFamily="34" charset="0"/>
              <a:ea typeface="Symbol" panose="05050102010706020507" pitchFamily="18" charset="2"/>
              <a:cs typeface="Symbol" panose="05050102010706020507" pitchFamily="18" charset="2"/>
            </a:endParaRPr>
          </a:p>
          <a:p>
            <a:pPr marL="285750" marR="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Feedback</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(How</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would</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managers</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or</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leaders</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like</a:t>
            </a:r>
            <a:r>
              <a:rPr lang="en-US" sz="1600" i="1" spc="-20" dirty="0">
                <a:effectLst/>
                <a:latin typeface="Calibri" panose="020F0502020204030204" pitchFamily="34" charset="0"/>
                <a:ea typeface="Symbol" panose="05050102010706020507" pitchFamily="18" charset="2"/>
                <a:cs typeface="Symbol" panose="05050102010706020507" pitchFamily="18" charset="2"/>
              </a:rPr>
              <a:t> </a:t>
            </a:r>
            <a:r>
              <a:rPr lang="en-US" sz="1600" i="1" spc="-25" dirty="0">
                <a:effectLst/>
                <a:latin typeface="Calibri" panose="020F0502020204030204" pitchFamily="34" charset="0"/>
                <a:ea typeface="Symbol" panose="05050102010706020507" pitchFamily="18" charset="2"/>
                <a:cs typeface="Symbol" panose="05050102010706020507" pitchFamily="18" charset="2"/>
              </a:rPr>
              <a:t>to</a:t>
            </a:r>
            <a:endParaRPr lang="en-US" sz="1600" i="1" spc="0" dirty="0">
              <a:effectLst/>
              <a:latin typeface="Calibri" panose="020F0502020204030204" pitchFamily="34" charset="0"/>
              <a:ea typeface="Symbol" panose="05050102010706020507" pitchFamily="18" charset="2"/>
              <a:cs typeface="Symbol" panose="05050102010706020507" pitchFamily="18" charset="2"/>
            </a:endParaRPr>
          </a:p>
          <a:p>
            <a:pPr marL="285750" marR="0" indent="-285750">
              <a:spcAft>
                <a:spcPts val="0"/>
              </a:spcAft>
              <a:buFont typeface="Arial" panose="020B0604020202020204" pitchFamily="34" charset="0"/>
              <a:buChar char="•"/>
            </a:pPr>
            <a:r>
              <a:rPr lang="en-US" sz="1600" i="1" dirty="0">
                <a:effectLst/>
                <a:latin typeface="Calibri" panose="020F0502020204030204" pitchFamily="34" charset="0"/>
                <a:ea typeface="Calibri" panose="020F0502020204030204" pitchFamily="34" charset="0"/>
              </a:rPr>
              <a:t>receive</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feedback</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on</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the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policy</a:t>
            </a:r>
            <a:r>
              <a:rPr lang="en-US" sz="1600" i="1" spc="-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once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it</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is</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in</a:t>
            </a:r>
            <a:r>
              <a:rPr lang="en-US" sz="1600" i="1" spc="-10" dirty="0">
                <a:effectLst/>
                <a:latin typeface="Calibri" panose="020F0502020204030204" pitchFamily="34" charset="0"/>
                <a:ea typeface="Calibri" panose="020F0502020204030204" pitchFamily="34" charset="0"/>
              </a:rPr>
              <a:t> place?)</a:t>
            </a:r>
            <a:endParaRPr lang="en-US" sz="1600" i="1" spc="-10" dirty="0">
              <a:latin typeface="Calibri" panose="020F0502020204030204" pitchFamily="34" charset="0"/>
              <a:ea typeface="Calibri" panose="020F0502020204030204" pitchFamily="34" charset="0"/>
            </a:endParaRPr>
          </a:p>
          <a:p>
            <a:pPr marL="285750" marR="0" indent="-285750">
              <a:spcAft>
                <a:spcPts val="0"/>
              </a:spcAft>
              <a:buFont typeface="Arial" panose="020B0604020202020204" pitchFamily="34" charset="0"/>
              <a:buChar char="•"/>
            </a:pPr>
            <a:r>
              <a:rPr lang="en-US" sz="1600" i="1" dirty="0">
                <a:effectLst/>
                <a:latin typeface="Calibri" panose="020F0502020204030204" pitchFamily="34" charset="0"/>
                <a:ea typeface="Calibri" panose="020F0502020204030204" pitchFamily="34" charset="0"/>
              </a:rPr>
              <a:t>Set Manager/Supervisor</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commitment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to</a:t>
            </a:r>
            <a:r>
              <a:rPr lang="en-US" sz="1600" i="1" spc="-4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not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expect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calls to be answered when someone is driving or assign employees to participate on handsfree conference calls while they are driving.</a:t>
            </a:r>
            <a:endParaRPr lang="en-US" sz="1400" i="1" dirty="0"/>
          </a:p>
        </p:txBody>
      </p:sp>
      <p:sp>
        <p:nvSpPr>
          <p:cNvPr id="4" name="Slide Number Placeholder 3"/>
          <p:cNvSpPr>
            <a:spLocks noGrp="1"/>
          </p:cNvSpPr>
          <p:nvPr>
            <p:ph type="sldNum" sz="quarter" idx="5"/>
          </p:nvPr>
        </p:nvSpPr>
        <p:spPr/>
        <p:txBody>
          <a:bodyPr/>
          <a:lstStyle/>
          <a:p>
            <a:fld id="{A1CBD79A-03C9-7647-A3D9-5FD7E436A582}" type="slidenum">
              <a:rPr lang="en-US" smtClean="0"/>
              <a:t>5</a:t>
            </a:fld>
            <a:endParaRPr lang="en-US"/>
          </a:p>
        </p:txBody>
      </p:sp>
    </p:spTree>
    <p:extLst>
      <p:ext uri="{BB962C8B-B14F-4D97-AF65-F5344CB8AC3E}">
        <p14:creationId xmlns:p14="http://schemas.microsoft.com/office/powerpoint/2010/main" val="80145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1397"/>
          </a:xfrm>
        </p:spPr>
        <p:txBody>
          <a:bodyPr/>
          <a:lstStyle/>
          <a:p>
            <a:r>
              <a:rPr lang="en-US" sz="1600" b="0" i="1" u="none" strike="noStrike" baseline="0" dirty="0">
                <a:solidFill>
                  <a:srgbClr val="000000"/>
                </a:solidFill>
                <a:latin typeface="AAAAAF+Calibri"/>
              </a:rPr>
              <a:t>Instructor: Distribute copies of your new workplace policy for reference. Give participants time to read the policy.</a:t>
            </a:r>
          </a:p>
          <a:p>
            <a:endParaRPr lang="en-US" sz="1600" dirty="0">
              <a:solidFill>
                <a:srgbClr val="000000"/>
              </a:solidFill>
              <a:latin typeface="AAAAAF+Calibri"/>
            </a:endParaRPr>
          </a:p>
          <a:p>
            <a:pPr marL="53340" marR="0">
              <a:lnSpc>
                <a:spcPts val="1400"/>
              </a:lnSpc>
              <a:spcBef>
                <a:spcPts val="655"/>
              </a:spcBef>
              <a:spcAft>
                <a:spcPts val="0"/>
              </a:spcAft>
            </a:pPr>
            <a:r>
              <a:rPr lang="en-US" sz="1600" i="1" dirty="0">
                <a:effectLst/>
                <a:latin typeface="Calibri" panose="020F0502020204030204" pitchFamily="34" charset="0"/>
                <a:ea typeface="Calibri" panose="020F0502020204030204" pitchFamily="34" charset="0"/>
              </a:rPr>
              <a:t>Be</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prepared</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to</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share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information</a:t>
            </a:r>
            <a:r>
              <a:rPr lang="en-US" sz="1600" i="1" spc="-15" dirty="0">
                <a:effectLst/>
                <a:latin typeface="Calibri" panose="020F0502020204030204" pitchFamily="34" charset="0"/>
                <a:ea typeface="Calibri" panose="020F0502020204030204" pitchFamily="34" charset="0"/>
              </a:rPr>
              <a:t> </a:t>
            </a:r>
            <a:r>
              <a:rPr lang="en-US" sz="1600" i="1" spc="-25" dirty="0">
                <a:effectLst/>
                <a:latin typeface="Calibri" panose="020F0502020204030204" pitchFamily="34" charset="0"/>
                <a:ea typeface="Calibri" panose="020F0502020204030204" pitchFamily="34" charset="0"/>
              </a:rPr>
              <a:t>on:</a:t>
            </a:r>
            <a:endParaRPr lang="en-US" sz="1600" i="1" dirty="0">
              <a:effectLst/>
              <a:latin typeface="Calibri" panose="020F0502020204030204" pitchFamily="34" charset="0"/>
              <a:ea typeface="Calibri" panose="020F0502020204030204" pitchFamily="34" charset="0"/>
            </a:endParaRPr>
          </a:p>
          <a:p>
            <a:pPr marL="285750" marR="13081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Implementation timeline</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(When</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does</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it</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or</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did</a:t>
            </a:r>
            <a:r>
              <a:rPr lang="en-US" sz="1600" i="1" spc="-1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it</a:t>
            </a:r>
            <a:r>
              <a:rPr lang="en-US" sz="1600" i="1" spc="-1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go in eﬀect?)</a:t>
            </a:r>
          </a:p>
          <a:p>
            <a:pPr marL="285750" marR="32004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Enforcement</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(Who</a:t>
            </a:r>
            <a:r>
              <a:rPr lang="en-US" sz="1600" i="1" spc="-3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will</a:t>
            </a:r>
            <a:r>
              <a:rPr lang="en-US" sz="1600" i="1" spc="-3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be</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enforcing</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the</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policy? What will be involved? Are there sanctions for </a:t>
            </a:r>
            <a:r>
              <a:rPr lang="en-US" sz="1600" i="1" spc="-10" dirty="0">
                <a:effectLst/>
                <a:latin typeface="Calibri" panose="020F0502020204030204" pitchFamily="34" charset="0"/>
                <a:ea typeface="Symbol" panose="05050102010706020507" pitchFamily="18" charset="2"/>
                <a:cs typeface="Symbol" panose="05050102010706020507" pitchFamily="18" charset="2"/>
              </a:rPr>
              <a:t>noncompliance?)</a:t>
            </a:r>
            <a:endParaRPr lang="en-US" sz="1600" i="1" spc="0" dirty="0">
              <a:effectLst/>
              <a:latin typeface="Calibri" panose="020F0502020204030204" pitchFamily="34" charset="0"/>
              <a:ea typeface="Symbol" panose="05050102010706020507" pitchFamily="18" charset="2"/>
              <a:cs typeface="Symbol" panose="05050102010706020507" pitchFamily="18" charset="2"/>
            </a:endParaRPr>
          </a:p>
          <a:p>
            <a:pPr marL="285750" marR="0" lvl="0" indent="-285750">
              <a:spcAft>
                <a:spcPts val="0"/>
              </a:spcAft>
              <a:buFont typeface="Arial" panose="020B0604020202020204" pitchFamily="34" charset="0"/>
              <a:buChar char="•"/>
            </a:pPr>
            <a:r>
              <a:rPr lang="en-US" sz="1600" i="1" spc="0" dirty="0">
                <a:effectLst/>
                <a:latin typeface="Calibri" panose="020F0502020204030204" pitchFamily="34" charset="0"/>
                <a:ea typeface="Symbol" panose="05050102010706020507" pitchFamily="18" charset="2"/>
                <a:cs typeface="Symbol" panose="05050102010706020507" pitchFamily="18" charset="2"/>
              </a:rPr>
              <a:t>Feedback</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(How</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would</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managers</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or</a:t>
            </a:r>
            <a:r>
              <a:rPr lang="en-US" sz="1600" i="1" spc="-25"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leaders</a:t>
            </a:r>
            <a:r>
              <a:rPr lang="en-US" sz="1600" i="1" spc="-30" dirty="0">
                <a:effectLst/>
                <a:latin typeface="Calibri" panose="020F0502020204030204" pitchFamily="34" charset="0"/>
                <a:ea typeface="Symbol" panose="05050102010706020507" pitchFamily="18" charset="2"/>
                <a:cs typeface="Symbol" panose="05050102010706020507" pitchFamily="18" charset="2"/>
              </a:rPr>
              <a:t> </a:t>
            </a:r>
            <a:r>
              <a:rPr lang="en-US" sz="1600" i="1" spc="0" dirty="0">
                <a:effectLst/>
                <a:latin typeface="Calibri" panose="020F0502020204030204" pitchFamily="34" charset="0"/>
                <a:ea typeface="Symbol" panose="05050102010706020507" pitchFamily="18" charset="2"/>
                <a:cs typeface="Symbol" panose="05050102010706020507" pitchFamily="18" charset="2"/>
              </a:rPr>
              <a:t>like</a:t>
            </a:r>
            <a:r>
              <a:rPr lang="en-US" sz="1600" i="1" spc="-20" dirty="0">
                <a:effectLst/>
                <a:latin typeface="Calibri" panose="020F0502020204030204" pitchFamily="34" charset="0"/>
                <a:ea typeface="Symbol" panose="05050102010706020507" pitchFamily="18" charset="2"/>
                <a:cs typeface="Symbol" panose="05050102010706020507" pitchFamily="18" charset="2"/>
              </a:rPr>
              <a:t> </a:t>
            </a:r>
            <a:r>
              <a:rPr lang="en-US" sz="1600" i="1" spc="-25" dirty="0">
                <a:effectLst/>
                <a:latin typeface="Calibri" panose="020F0502020204030204" pitchFamily="34" charset="0"/>
                <a:ea typeface="Symbol" panose="05050102010706020507" pitchFamily="18" charset="2"/>
                <a:cs typeface="Symbol" panose="05050102010706020507" pitchFamily="18" charset="2"/>
              </a:rPr>
              <a:t>to</a:t>
            </a:r>
            <a:endParaRPr lang="en-US" sz="1600" i="1" spc="0" dirty="0">
              <a:effectLst/>
              <a:latin typeface="Calibri" panose="020F0502020204030204" pitchFamily="34" charset="0"/>
              <a:ea typeface="Symbol" panose="05050102010706020507" pitchFamily="18" charset="2"/>
              <a:cs typeface="Symbol" panose="05050102010706020507" pitchFamily="18" charset="2"/>
            </a:endParaRPr>
          </a:p>
          <a:p>
            <a:pPr marL="285750" marR="0" indent="-285750">
              <a:spcAft>
                <a:spcPts val="0"/>
              </a:spcAft>
              <a:buFont typeface="Arial" panose="020B0604020202020204" pitchFamily="34" charset="0"/>
              <a:buChar char="•"/>
            </a:pPr>
            <a:r>
              <a:rPr lang="en-US" sz="1600" i="1" dirty="0">
                <a:effectLst/>
                <a:latin typeface="Calibri" panose="020F0502020204030204" pitchFamily="34" charset="0"/>
                <a:ea typeface="Calibri" panose="020F0502020204030204" pitchFamily="34" charset="0"/>
              </a:rPr>
              <a:t>receive</a:t>
            </a:r>
            <a:r>
              <a:rPr lang="en-US" sz="1600" i="1" spc="-2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feedback</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on</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the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policy</a:t>
            </a:r>
            <a:r>
              <a:rPr lang="en-US" sz="1600" i="1" spc="-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once</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it</a:t>
            </a:r>
            <a:r>
              <a:rPr lang="en-US" sz="1600" i="1" spc="-1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is</a:t>
            </a:r>
            <a:r>
              <a:rPr lang="en-US" sz="1600" i="1" spc="-1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in</a:t>
            </a:r>
            <a:r>
              <a:rPr lang="en-US" sz="1600" i="1" spc="-10" dirty="0">
                <a:effectLst/>
                <a:latin typeface="Calibri" panose="020F0502020204030204" pitchFamily="34" charset="0"/>
                <a:ea typeface="Calibri" panose="020F0502020204030204" pitchFamily="34" charset="0"/>
              </a:rPr>
              <a:t> place?)</a:t>
            </a:r>
            <a:endParaRPr lang="en-US" sz="1600" i="1" spc="-10" dirty="0">
              <a:latin typeface="Calibri" panose="020F0502020204030204" pitchFamily="34" charset="0"/>
              <a:ea typeface="Calibri" panose="020F0502020204030204" pitchFamily="34" charset="0"/>
            </a:endParaRPr>
          </a:p>
          <a:p>
            <a:pPr marL="285750" marR="0" indent="-285750">
              <a:spcAft>
                <a:spcPts val="0"/>
              </a:spcAft>
              <a:buFont typeface="Arial" panose="020B0604020202020204" pitchFamily="34" charset="0"/>
              <a:buChar char="•"/>
            </a:pPr>
            <a:r>
              <a:rPr lang="en-US" sz="1600" i="1" dirty="0">
                <a:effectLst/>
                <a:latin typeface="Calibri" panose="020F0502020204030204" pitchFamily="34" charset="0"/>
                <a:ea typeface="Calibri" panose="020F0502020204030204" pitchFamily="34" charset="0"/>
              </a:rPr>
              <a:t>Set Manager/Supervisor</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commitment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to</a:t>
            </a:r>
            <a:r>
              <a:rPr lang="en-US" sz="1600" i="1" spc="-40"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not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expect</a:t>
            </a:r>
            <a:r>
              <a:rPr lang="en-US" sz="1600" i="1" spc="-35" dirty="0">
                <a:effectLst/>
                <a:latin typeface="Calibri" panose="020F0502020204030204" pitchFamily="34" charset="0"/>
                <a:ea typeface="Calibri" panose="020F0502020204030204" pitchFamily="34" charset="0"/>
              </a:rPr>
              <a:t> </a:t>
            </a:r>
            <a:r>
              <a:rPr lang="en-US" sz="1600" i="1" dirty="0">
                <a:effectLst/>
                <a:latin typeface="Calibri" panose="020F0502020204030204" pitchFamily="34" charset="0"/>
                <a:ea typeface="Calibri" panose="020F0502020204030204" pitchFamily="34" charset="0"/>
              </a:rPr>
              <a:t>calls to be answered when someone is driving or assign employees to participate on handsfree conference calls while they are driving.</a:t>
            </a:r>
            <a:endParaRPr lang="en-US" sz="1400" i="1" dirty="0"/>
          </a:p>
        </p:txBody>
      </p:sp>
      <p:sp>
        <p:nvSpPr>
          <p:cNvPr id="4" name="Slide Number Placeholder 3"/>
          <p:cNvSpPr>
            <a:spLocks noGrp="1"/>
          </p:cNvSpPr>
          <p:nvPr>
            <p:ph type="sldNum" sz="quarter" idx="5"/>
          </p:nvPr>
        </p:nvSpPr>
        <p:spPr/>
        <p:txBody>
          <a:bodyPr/>
          <a:lstStyle/>
          <a:p>
            <a:fld id="{A1CBD79A-03C9-7647-A3D9-5FD7E436A582}" type="slidenum">
              <a:rPr lang="en-US" smtClean="0"/>
              <a:t>6</a:t>
            </a:fld>
            <a:endParaRPr lang="en-US"/>
          </a:p>
        </p:txBody>
      </p:sp>
    </p:spTree>
    <p:extLst>
      <p:ext uri="{BB962C8B-B14F-4D97-AF65-F5344CB8AC3E}">
        <p14:creationId xmlns:p14="http://schemas.microsoft.com/office/powerpoint/2010/main" val="271850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a driver, you can choose to drive focused every time.</a:t>
            </a:r>
          </a:p>
          <a:p>
            <a:endParaRPr lang="en-US" sz="1600" dirty="0"/>
          </a:p>
          <a:p>
            <a:r>
              <a:rPr lang="en-US" sz="1600" dirty="0"/>
              <a:t>What can you do to prevent distracted driving as a passenger?</a:t>
            </a:r>
          </a:p>
        </p:txBody>
      </p:sp>
      <p:sp>
        <p:nvSpPr>
          <p:cNvPr id="4" name="Slide Number Placeholder 3"/>
          <p:cNvSpPr>
            <a:spLocks noGrp="1"/>
          </p:cNvSpPr>
          <p:nvPr>
            <p:ph type="sldNum" sz="quarter" idx="5"/>
          </p:nvPr>
        </p:nvSpPr>
        <p:spPr/>
        <p:txBody>
          <a:bodyPr/>
          <a:lstStyle/>
          <a:p>
            <a:fld id="{A1CBD79A-03C9-7647-A3D9-5FD7E436A582}" type="slidenum">
              <a:rPr lang="en-US" smtClean="0"/>
              <a:t>7</a:t>
            </a:fld>
            <a:endParaRPr lang="en-US"/>
          </a:p>
        </p:txBody>
      </p:sp>
    </p:spTree>
    <p:extLst>
      <p:ext uri="{BB962C8B-B14F-4D97-AF65-F5344CB8AC3E}">
        <p14:creationId xmlns:p14="http://schemas.microsoft.com/office/powerpoint/2010/main" val="272008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169" y="4400549"/>
            <a:ext cx="6087978" cy="4442661"/>
          </a:xfrm>
        </p:spPr>
        <p:txBody>
          <a:bodyPr/>
          <a:lstStyle/>
          <a:p>
            <a:pPr marL="53975" marR="0">
              <a:lnSpc>
                <a:spcPct val="101000"/>
              </a:lnSpc>
              <a:spcBef>
                <a:spcPts val="0"/>
              </a:spcBef>
              <a:spcAft>
                <a:spcPts val="0"/>
              </a:spcAft>
            </a:pPr>
            <a:r>
              <a:rPr lang="en-US" sz="1600" dirty="0">
                <a:effectLst/>
                <a:latin typeface="Calibri" panose="020F0502020204030204" pitchFamily="34" charset="0"/>
                <a:ea typeface="Calibri" panose="020F0502020204030204" pitchFamily="34" charset="0"/>
              </a:rPr>
              <a:t>Non-drivers</a:t>
            </a:r>
            <a:r>
              <a:rPr lang="en-US" sz="1600" spc="-5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who</a:t>
            </a:r>
            <a:r>
              <a:rPr lang="en-US" sz="1600" spc="-5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speak</a:t>
            </a:r>
            <a:r>
              <a:rPr lang="en-US" sz="1600" spc="-6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up</a:t>
            </a:r>
            <a:r>
              <a:rPr lang="en-US" sz="1600" spc="-5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about distracted driving should </a:t>
            </a:r>
            <a:r>
              <a:rPr lang="en-US" sz="1600" spc="-10" dirty="0">
                <a:effectLst/>
                <a:latin typeface="Calibri" panose="020F0502020204030204" pitchFamily="34" charset="0"/>
                <a:ea typeface="Calibri" panose="020F0502020204030204" pitchFamily="34" charset="0"/>
              </a:rPr>
              <a:t>demonstrate:</a:t>
            </a:r>
            <a:endParaRPr lang="en-US" sz="1600" dirty="0">
              <a:effectLst/>
              <a:latin typeface="Calibri" panose="020F0502020204030204" pitchFamily="34" charset="0"/>
              <a:ea typeface="Calibri" panose="020F0502020204030204" pitchFamily="34" charset="0"/>
            </a:endParaRPr>
          </a:p>
          <a:p>
            <a:pPr marL="342900" marR="0" lvl="0" indent="-342900">
              <a:lnSpc>
                <a:spcPts val="1480"/>
              </a:lnSpc>
              <a:spcBef>
                <a:spcPts val="0"/>
              </a:spcBef>
              <a:spcAft>
                <a:spcPts val="0"/>
              </a:spcAft>
              <a:buFont typeface="Symbol" panose="05050102010706020507" pitchFamily="18" charset="2"/>
              <a:buChar char=""/>
              <a:tabLst>
                <a:tab pos="510540" algn="l"/>
              </a:tabLst>
            </a:pPr>
            <a:r>
              <a:rPr lang="en-US" sz="1600" b="1" spc="0" dirty="0">
                <a:effectLst/>
                <a:latin typeface="Calibri" panose="020F0502020204030204" pitchFamily="34" charset="0"/>
                <a:ea typeface="Symbol" panose="05050102010706020507" pitchFamily="18" charset="2"/>
                <a:cs typeface="Symbol" panose="05050102010706020507" pitchFamily="18" charset="2"/>
              </a:rPr>
              <a:t>CARE</a:t>
            </a:r>
            <a:r>
              <a:rPr lang="en-US" sz="1600" spc="0" dirty="0">
                <a:effectLst/>
                <a:latin typeface="Calibri" panose="020F0502020204030204" pitchFamily="34" charset="0"/>
                <a:ea typeface="Symbol" panose="05050102010706020507" pitchFamily="18" charset="2"/>
                <a:cs typeface="Symbol" panose="05050102010706020507" pitchFamily="18" charset="2"/>
              </a:rPr>
              <a:t>–Be</a:t>
            </a:r>
            <a:r>
              <a:rPr lang="en-US" sz="1600" spc="-15" dirty="0">
                <a:effectLst/>
                <a:latin typeface="Calibri" panose="020F0502020204030204" pitchFamily="34" charset="0"/>
                <a:ea typeface="Symbol" panose="05050102010706020507" pitchFamily="18" charset="2"/>
                <a:cs typeface="Symbol" panose="05050102010706020507" pitchFamily="18" charset="2"/>
              </a:rPr>
              <a:t> </a:t>
            </a:r>
            <a:r>
              <a:rPr lang="en-US" sz="1600" spc="0" dirty="0">
                <a:effectLst/>
                <a:latin typeface="Calibri" panose="020F0502020204030204" pitchFamily="34" charset="0"/>
                <a:ea typeface="Symbol" panose="05050102010706020507" pitchFamily="18" charset="2"/>
                <a:cs typeface="Symbol" panose="05050102010706020507" pitchFamily="18" charset="2"/>
              </a:rPr>
              <a:t>clear</a:t>
            </a:r>
            <a:r>
              <a:rPr lang="en-US" sz="1600" spc="-5" dirty="0">
                <a:effectLst/>
                <a:latin typeface="Calibri" panose="020F0502020204030204" pitchFamily="34" charset="0"/>
                <a:ea typeface="Symbol" panose="05050102010706020507" pitchFamily="18" charset="2"/>
                <a:cs typeface="Symbol" panose="05050102010706020507" pitchFamily="18" charset="2"/>
              </a:rPr>
              <a:t> </a:t>
            </a:r>
            <a:r>
              <a:rPr lang="en-US" sz="1600" spc="0" dirty="0">
                <a:effectLst/>
                <a:latin typeface="Calibri" panose="020F0502020204030204" pitchFamily="34" charset="0"/>
                <a:ea typeface="Symbol" panose="05050102010706020507" pitchFamily="18" charset="2"/>
                <a:cs typeface="Symbol" panose="05050102010706020507" pitchFamily="18" charset="2"/>
              </a:rPr>
              <a:t>that</a:t>
            </a:r>
            <a:r>
              <a:rPr lang="en-US" sz="1600" spc="-5" dirty="0">
                <a:effectLst/>
                <a:latin typeface="Calibri" panose="020F0502020204030204" pitchFamily="34" charset="0"/>
                <a:ea typeface="Symbol" panose="05050102010706020507" pitchFamily="18" charset="2"/>
                <a:cs typeface="Symbol" panose="05050102010706020507" pitchFamily="18" charset="2"/>
              </a:rPr>
              <a:t> </a:t>
            </a:r>
            <a:r>
              <a:rPr lang="en-US" sz="1600" spc="0" dirty="0">
                <a:effectLst/>
                <a:latin typeface="Calibri" panose="020F0502020204030204" pitchFamily="34" charset="0"/>
                <a:ea typeface="Symbol" panose="05050102010706020507" pitchFamily="18" charset="2"/>
                <a:cs typeface="Symbol" panose="05050102010706020507" pitchFamily="18" charset="2"/>
              </a:rPr>
              <a:t>the </a:t>
            </a:r>
            <a:r>
              <a:rPr lang="en-US" sz="1600" spc="-10" dirty="0">
                <a:effectLst/>
                <a:latin typeface="Calibri" panose="020F0502020204030204" pitchFamily="34" charset="0"/>
                <a:ea typeface="Symbol" panose="05050102010706020507" pitchFamily="18" charset="2"/>
                <a:cs typeface="Symbol" panose="05050102010706020507" pitchFamily="18" charset="2"/>
              </a:rPr>
              <a:t>other </a:t>
            </a:r>
            <a:r>
              <a:rPr lang="en-US" sz="1600" dirty="0">
                <a:effectLst/>
                <a:latin typeface="Calibri" panose="020F0502020204030204" pitchFamily="34" charset="0"/>
                <a:ea typeface="Calibri" panose="020F0502020204030204" pitchFamily="34" charset="0"/>
              </a:rPr>
              <a:t>person’s</a:t>
            </a:r>
            <a:r>
              <a:rPr lang="en-US" sz="1600" spc="-7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safety</a:t>
            </a:r>
            <a:r>
              <a:rPr lang="en-US" sz="1600" spc="-7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is</a:t>
            </a:r>
            <a:r>
              <a:rPr lang="en-US" sz="1600" spc="-6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important</a:t>
            </a:r>
            <a:r>
              <a:rPr lang="en-US" sz="1600" spc="-7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to </a:t>
            </a:r>
            <a:r>
              <a:rPr lang="en-US" sz="1600" spc="-20" dirty="0">
                <a:effectLst/>
                <a:latin typeface="Calibri" panose="020F0502020204030204" pitchFamily="34" charset="0"/>
                <a:ea typeface="Calibri" panose="020F0502020204030204" pitchFamily="34" charset="0"/>
              </a:rPr>
              <a:t>you.</a:t>
            </a:r>
            <a:endParaRPr lang="en-US" sz="1600" dirty="0">
              <a:effectLst/>
              <a:latin typeface="Calibri" panose="020F0502020204030204" pitchFamily="34" charset="0"/>
              <a:ea typeface="Calibri" panose="020F0502020204030204" pitchFamily="34" charset="0"/>
            </a:endParaRPr>
          </a:p>
          <a:p>
            <a:pPr marL="342900" marR="0" lvl="0" indent="-342900">
              <a:lnSpc>
                <a:spcPts val="1475"/>
              </a:lnSpc>
              <a:spcBef>
                <a:spcPts val="0"/>
              </a:spcBef>
              <a:spcAft>
                <a:spcPts val="0"/>
              </a:spcAft>
              <a:buFont typeface="Symbol" panose="05050102010706020507" pitchFamily="18" charset="2"/>
              <a:buChar char=""/>
              <a:tabLst>
                <a:tab pos="510540" algn="l"/>
              </a:tabLst>
            </a:pPr>
            <a:r>
              <a:rPr lang="en-US" sz="1600" b="1" spc="0" dirty="0">
                <a:effectLst/>
                <a:latin typeface="Calibri" panose="020F0502020204030204" pitchFamily="34" charset="0"/>
                <a:ea typeface="Symbol" panose="05050102010706020507" pitchFamily="18" charset="2"/>
                <a:cs typeface="Symbol" panose="05050102010706020507" pitchFamily="18" charset="2"/>
              </a:rPr>
              <a:t>CALM</a:t>
            </a:r>
            <a:r>
              <a:rPr lang="en-US" sz="1600" spc="0" dirty="0">
                <a:effectLst/>
                <a:latin typeface="Calibri" panose="020F0502020204030204" pitchFamily="34" charset="0"/>
                <a:ea typeface="Symbol" panose="05050102010706020507" pitchFamily="18" charset="2"/>
                <a:cs typeface="Symbol" panose="05050102010706020507" pitchFamily="18" charset="2"/>
              </a:rPr>
              <a:t>–Don’t</a:t>
            </a:r>
            <a:r>
              <a:rPr lang="en-US" sz="1600" spc="-5" dirty="0">
                <a:effectLst/>
                <a:latin typeface="Calibri" panose="020F0502020204030204" pitchFamily="34" charset="0"/>
                <a:ea typeface="Symbol" panose="05050102010706020507" pitchFamily="18" charset="2"/>
                <a:cs typeface="Symbol" panose="05050102010706020507" pitchFamily="18" charset="2"/>
              </a:rPr>
              <a:t> </a:t>
            </a:r>
            <a:r>
              <a:rPr lang="en-US" sz="1600" spc="0" dirty="0">
                <a:effectLst/>
                <a:latin typeface="Calibri" panose="020F0502020204030204" pitchFamily="34" charset="0"/>
                <a:ea typeface="Symbol" panose="05050102010706020507" pitchFamily="18" charset="2"/>
                <a:cs typeface="Symbol" panose="05050102010706020507" pitchFamily="18" charset="2"/>
              </a:rPr>
              <a:t>become angry </a:t>
            </a:r>
            <a:r>
              <a:rPr lang="en-US" sz="1600" spc="-25" dirty="0">
                <a:effectLst/>
                <a:latin typeface="Calibri" panose="020F0502020204030204" pitchFamily="34" charset="0"/>
                <a:ea typeface="Symbol" panose="05050102010706020507" pitchFamily="18" charset="2"/>
                <a:cs typeface="Symbol" panose="05050102010706020507" pitchFamily="18" charset="2"/>
              </a:rPr>
              <a:t>or </a:t>
            </a:r>
            <a:r>
              <a:rPr lang="en-US" sz="1600" dirty="0">
                <a:effectLst/>
                <a:latin typeface="Calibri" panose="020F0502020204030204" pitchFamily="34" charset="0"/>
                <a:ea typeface="Calibri" panose="020F0502020204030204" pitchFamily="34" charset="0"/>
              </a:rPr>
              <a:t>agitated. Be clear and assertive,</a:t>
            </a:r>
            <a:r>
              <a:rPr lang="en-US" sz="1600" spc="15"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but</a:t>
            </a:r>
            <a:r>
              <a:rPr lang="en-US" sz="1600" spc="2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not</a:t>
            </a:r>
            <a:r>
              <a:rPr lang="en-US" sz="1600" spc="20" dirty="0">
                <a:effectLst/>
                <a:latin typeface="Calibri" panose="020F0502020204030204" pitchFamily="34" charset="0"/>
                <a:ea typeface="Calibri" panose="020F0502020204030204" pitchFamily="34" charset="0"/>
              </a:rPr>
              <a:t> </a:t>
            </a:r>
            <a:r>
              <a:rPr lang="en-US" sz="1600" spc="-10" dirty="0">
                <a:effectLst/>
                <a:latin typeface="Calibri" panose="020F0502020204030204" pitchFamily="34" charset="0"/>
                <a:ea typeface="Calibri" panose="020F0502020204030204" pitchFamily="34" charset="0"/>
              </a:rPr>
              <a:t>aggressive.</a:t>
            </a:r>
            <a:endParaRPr lang="en-US" sz="1600" dirty="0">
              <a:effectLst/>
              <a:latin typeface="Calibri" panose="020F0502020204030204" pitchFamily="34" charset="0"/>
              <a:ea typeface="Calibri" panose="020F0502020204030204" pitchFamily="34" charset="0"/>
            </a:endParaRPr>
          </a:p>
          <a:p>
            <a:pPr marL="342900" marR="159385" lvl="0" indent="-342900">
              <a:lnSpc>
                <a:spcPct val="101000"/>
              </a:lnSpc>
              <a:spcBef>
                <a:spcPts val="0"/>
              </a:spcBef>
              <a:spcAft>
                <a:spcPts val="0"/>
              </a:spcAft>
              <a:buFont typeface="Symbol" panose="05050102010706020507" pitchFamily="18" charset="2"/>
              <a:buChar char=""/>
              <a:tabLst>
                <a:tab pos="511175" algn="l"/>
              </a:tabLst>
            </a:pPr>
            <a:r>
              <a:rPr lang="en-US" sz="1600" b="1" spc="0" dirty="0">
                <a:effectLst/>
                <a:latin typeface="Calibri" panose="020F0502020204030204" pitchFamily="34" charset="0"/>
                <a:ea typeface="Symbol" panose="05050102010706020507" pitchFamily="18" charset="2"/>
                <a:cs typeface="Symbol" panose="05050102010706020507" pitchFamily="18" charset="2"/>
              </a:rPr>
              <a:t>CONFIDENCE</a:t>
            </a:r>
            <a:r>
              <a:rPr lang="en-US" sz="1600" spc="0" dirty="0">
                <a:effectLst/>
                <a:latin typeface="Calibri" panose="020F0502020204030204" pitchFamily="34" charset="0"/>
                <a:ea typeface="Symbol" panose="05050102010706020507" pitchFamily="18" charset="2"/>
                <a:cs typeface="Symbol" panose="05050102010706020507" pitchFamily="18" charset="2"/>
              </a:rPr>
              <a:t>–Speak</a:t>
            </a:r>
            <a:r>
              <a:rPr lang="en-US" sz="1600" spc="-70" dirty="0">
                <a:effectLst/>
                <a:latin typeface="Calibri" panose="020F0502020204030204" pitchFamily="34" charset="0"/>
                <a:ea typeface="Symbol" panose="05050102010706020507" pitchFamily="18" charset="2"/>
                <a:cs typeface="Symbol" panose="05050102010706020507" pitchFamily="18" charset="2"/>
              </a:rPr>
              <a:t> </a:t>
            </a:r>
            <a:r>
              <a:rPr lang="en-US" sz="1600" spc="0" dirty="0">
                <a:effectLst/>
                <a:latin typeface="Calibri" panose="020F0502020204030204" pitchFamily="34" charset="0"/>
                <a:ea typeface="Symbol" panose="05050102010706020507" pitchFamily="18" charset="2"/>
                <a:cs typeface="Symbol" panose="05050102010706020507" pitchFamily="18" charset="2"/>
              </a:rPr>
              <a:t>directly with knowledge of the</a:t>
            </a:r>
          </a:p>
          <a:p>
            <a:pPr marL="511175" marR="0">
              <a:spcBef>
                <a:spcPts val="0"/>
              </a:spcBef>
              <a:spcAft>
                <a:spcPts val="0"/>
              </a:spcAft>
            </a:pPr>
            <a:r>
              <a:rPr lang="en-US" sz="1600" dirty="0">
                <a:effectLst/>
                <a:latin typeface="Calibri" panose="020F0502020204030204" pitchFamily="34" charset="0"/>
                <a:ea typeface="Calibri" panose="020F0502020204030204" pitchFamily="34" charset="0"/>
              </a:rPr>
              <a:t>policy</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and</a:t>
            </a:r>
            <a:r>
              <a:rPr lang="en-US" sz="1600" spc="-1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what </a:t>
            </a:r>
            <a:r>
              <a:rPr lang="en-US" sz="1600" spc="-10" dirty="0">
                <a:effectLst/>
                <a:latin typeface="Calibri" panose="020F0502020204030204" pitchFamily="34" charset="0"/>
                <a:ea typeface="Calibri" panose="020F0502020204030204" pitchFamily="34" charset="0"/>
              </a:rPr>
              <a:t>constitutes </a:t>
            </a:r>
            <a:r>
              <a:rPr lang="en-US" sz="1600" dirty="0">
                <a:effectLst/>
                <a:latin typeface="Calibri" panose="020F0502020204030204" pitchFamily="34" charset="0"/>
                <a:ea typeface="Calibri" panose="020F0502020204030204" pitchFamily="34" charset="0"/>
              </a:rPr>
              <a:t>correct safer </a:t>
            </a:r>
            <a:r>
              <a:rPr lang="en-US" sz="1600" spc="-10" dirty="0">
                <a:effectLst/>
                <a:latin typeface="Calibri" panose="020F0502020204030204" pitchFamily="34" charset="0"/>
                <a:ea typeface="Calibri" panose="020F0502020204030204" pitchFamily="34" charset="0"/>
              </a:rPr>
              <a:t>behavior.</a:t>
            </a:r>
          </a:p>
          <a:p>
            <a:pPr marR="0">
              <a:spcBef>
                <a:spcPts val="0"/>
              </a:spcBef>
              <a:spcAft>
                <a:spcPts val="0"/>
              </a:spcAft>
            </a:pPr>
            <a:endParaRPr lang="en-US" sz="1600" spc="-10" dirty="0">
              <a:latin typeface="Calibri" panose="020F0502020204030204" pitchFamily="34" charset="0"/>
              <a:ea typeface="Calibri" panose="020F0502020204030204" pitchFamily="34" charset="0"/>
            </a:endParaRPr>
          </a:p>
          <a:p>
            <a:pPr marR="0">
              <a:spcBef>
                <a:spcPts val="0"/>
              </a:spcBef>
              <a:spcAft>
                <a:spcPts val="0"/>
              </a:spcAft>
            </a:pPr>
            <a:r>
              <a:rPr lang="en-US" sz="1600" b="1" spc="-10" dirty="0">
                <a:latin typeface="Calibri" panose="020F0502020204030204" pitchFamily="34" charset="0"/>
                <a:ea typeface="Calibri" panose="020F0502020204030204" pitchFamily="34" charset="0"/>
              </a:rPr>
              <a:t>“APPLY” Activity: What I see, What I say</a:t>
            </a:r>
          </a:p>
          <a:p>
            <a:pPr marR="0">
              <a:spcBef>
                <a:spcPts val="0"/>
              </a:spcBef>
              <a:spcAft>
                <a:spcPts val="0"/>
              </a:spcAft>
            </a:pPr>
            <a:r>
              <a:rPr lang="en-US" sz="1600" b="0" u="none" strike="noStrike" baseline="0" dirty="0">
                <a:solidFill>
                  <a:srgbClr val="000000"/>
                </a:solidFill>
                <a:latin typeface="AAAAAF+Calibri-Italic"/>
              </a:rPr>
              <a:t>I will be sharing four descriptions of various scenarios on the screen. These are all scenarios that could occur in our workplace, and you will each have an opportunity to practice how to respond with care, calm, and confidence. Each person in the group will have an opportunity to respond to one of the scenarios as the “intervening” non-driver, while another member of the group receives and responds to the intervention as the distracted driver. The o</a:t>
            </a:r>
            <a:r>
              <a:rPr lang="en-US" sz="1600" b="0" u="none" strike="noStrike" baseline="0" dirty="0">
                <a:solidFill>
                  <a:srgbClr val="000000"/>
                </a:solidFill>
                <a:latin typeface="Calibri Light" panose="020F0302020204030204" pitchFamily="34" charset="0"/>
              </a:rPr>
              <a:t>t</a:t>
            </a:r>
            <a:r>
              <a:rPr lang="en-US" sz="1600" b="0" u="none" strike="noStrike" baseline="0" dirty="0">
                <a:solidFill>
                  <a:srgbClr val="000000"/>
                </a:solidFill>
                <a:latin typeface="AAAAAF+Calibri-Italic"/>
              </a:rPr>
              <a:t>her group members observe.</a:t>
            </a:r>
          </a:p>
          <a:p>
            <a:pPr marR="0">
              <a:spcBef>
                <a:spcPts val="0"/>
              </a:spcBef>
              <a:spcAft>
                <a:spcPts val="0"/>
              </a:spcAft>
            </a:pPr>
            <a:endParaRPr lang="en-US" sz="1600" b="0" u="none" strike="noStrike" baseline="0" dirty="0">
              <a:solidFill>
                <a:srgbClr val="000000"/>
              </a:solidFill>
              <a:latin typeface="AAAAAF+Calibri-Italic"/>
            </a:endParaRPr>
          </a:p>
          <a:p>
            <a:pPr marR="0">
              <a:spcBef>
                <a:spcPts val="0"/>
              </a:spcBef>
              <a:spcAft>
                <a:spcPts val="0"/>
              </a:spcAft>
            </a:pPr>
            <a:r>
              <a:rPr lang="en-US" sz="1600" b="0" i="1" u="none" strike="noStrike" baseline="0" dirty="0">
                <a:solidFill>
                  <a:srgbClr val="000000"/>
                </a:solidFill>
              </a:rPr>
              <a:t>Instructor: </a:t>
            </a:r>
            <a:r>
              <a:rPr lang="en-US" sz="1600" b="0" i="1" u="none" strike="noStrike" baseline="0" dirty="0">
                <a:solidFill>
                  <a:srgbClr val="000000"/>
                </a:solidFill>
                <a:latin typeface="AAAAAF+Calibri-Italic"/>
              </a:rPr>
              <a:t>Complete activity as </a:t>
            </a:r>
            <a:r>
              <a:rPr lang="en-US" sz="1600" i="1" dirty="0">
                <a:solidFill>
                  <a:srgbClr val="000000"/>
                </a:solidFill>
                <a:latin typeface="AAAAAF+Calibri-Italic"/>
              </a:rPr>
              <a:t>described.</a:t>
            </a:r>
            <a:endParaRPr lang="en-US" sz="1600" i="1"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CBD79A-03C9-7647-A3D9-5FD7E436A582}" type="slidenum">
              <a:rPr lang="en-US" smtClean="0"/>
              <a:t>8</a:t>
            </a:fld>
            <a:endParaRPr lang="en-US"/>
          </a:p>
        </p:txBody>
      </p:sp>
    </p:spTree>
    <p:extLst>
      <p:ext uri="{BB962C8B-B14F-4D97-AF65-F5344CB8AC3E}">
        <p14:creationId xmlns:p14="http://schemas.microsoft.com/office/powerpoint/2010/main" val="211843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u="none" strike="noStrike" baseline="0" dirty="0">
                <a:solidFill>
                  <a:srgbClr val="000000"/>
                </a:solidFill>
              </a:rPr>
              <a:t>Instructor: </a:t>
            </a:r>
            <a:r>
              <a:rPr lang="en-US" sz="1600" i="1" dirty="0"/>
              <a:t>Allow about 3 minutes for the first round.</a:t>
            </a:r>
          </a:p>
          <a:p>
            <a:endParaRPr lang="en-US" sz="1600" i="1" dirty="0"/>
          </a:p>
          <a:p>
            <a:r>
              <a:rPr lang="en-US" sz="1600" i="1" dirty="0"/>
              <a:t>When the first round of interventions is complete, ask the groups to change roles. Each will have the opportunity to be the distracted driver, the intervening non-driver, and the observer.</a:t>
            </a:r>
          </a:p>
          <a:p>
            <a:endParaRPr lang="en-US" sz="1600" i="1" dirty="0"/>
          </a:p>
          <a:p>
            <a:r>
              <a:rPr lang="en-US" sz="1600" i="1" dirty="0"/>
              <a:t>When everyone has switched their roles, advance the slide.</a:t>
            </a:r>
          </a:p>
        </p:txBody>
      </p:sp>
      <p:sp>
        <p:nvSpPr>
          <p:cNvPr id="4" name="Slide Number Placeholder 3"/>
          <p:cNvSpPr>
            <a:spLocks noGrp="1"/>
          </p:cNvSpPr>
          <p:nvPr>
            <p:ph type="sldNum" sz="quarter" idx="5"/>
          </p:nvPr>
        </p:nvSpPr>
        <p:spPr/>
        <p:txBody>
          <a:bodyPr/>
          <a:lstStyle/>
          <a:p>
            <a:fld id="{A1CBD79A-03C9-7647-A3D9-5FD7E436A582}" type="slidenum">
              <a:rPr lang="en-US" smtClean="0"/>
              <a:t>9</a:t>
            </a:fld>
            <a:endParaRPr lang="en-US"/>
          </a:p>
        </p:txBody>
      </p:sp>
    </p:spTree>
    <p:extLst>
      <p:ext uri="{BB962C8B-B14F-4D97-AF65-F5344CB8AC3E}">
        <p14:creationId xmlns:p14="http://schemas.microsoft.com/office/powerpoint/2010/main" val="383115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BCFD72-8C67-9A4B-9FE2-DC187A33550F}" type="datetimeFigureOut">
              <a:rPr lang="en-US" smtClean="0"/>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209066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CFD72-8C67-9A4B-9FE2-DC187A33550F}" type="datetimeFigureOut">
              <a:rPr lang="en-US" smtClean="0"/>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83498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CFD72-8C67-9A4B-9FE2-DC187A33550F}" type="datetimeFigureOut">
              <a:rPr lang="en-US" smtClean="0"/>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331949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BCFD72-8C67-9A4B-9FE2-DC187A33550F}" type="datetimeFigureOut">
              <a:rPr lang="en-US" smtClean="0"/>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160637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CFD72-8C67-9A4B-9FE2-DC187A33550F}" type="datetimeFigureOut">
              <a:rPr lang="en-US" smtClean="0"/>
              <a:t>8/1/23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397550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CFD72-8C67-9A4B-9FE2-DC187A33550F}" type="datetimeFigureOut">
              <a:rPr lang="en-US" smtClean="0"/>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24905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BCFD72-8C67-9A4B-9FE2-DC187A33550F}" type="datetimeFigureOut">
              <a:rPr lang="en-US" smtClean="0"/>
              <a:t>8/1/23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34922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BCFD72-8C67-9A4B-9FE2-DC187A33550F}" type="datetimeFigureOut">
              <a:rPr lang="en-US" smtClean="0"/>
              <a:t>8/1/23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378431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FD72-8C67-9A4B-9FE2-DC187A33550F}" type="datetimeFigureOut">
              <a:rPr lang="en-US" smtClean="0"/>
              <a:t>8/1/23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224177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CFD72-8C67-9A4B-9FE2-DC187A33550F}" type="datetimeFigureOut">
              <a:rPr lang="en-US" smtClean="0"/>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406576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CFD72-8C67-9A4B-9FE2-DC187A33550F}" type="datetimeFigureOut">
              <a:rPr lang="en-US" smtClean="0"/>
              <a:t>8/1/23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16531-2AA4-E748-BF15-AFA6E97E692D}" type="slidenum">
              <a:rPr lang="en-US" smtClean="0"/>
              <a:t>‹#›</a:t>
            </a:fld>
            <a:endParaRPr lang="en-US"/>
          </a:p>
        </p:txBody>
      </p:sp>
    </p:spTree>
    <p:extLst>
      <p:ext uri="{BB962C8B-B14F-4D97-AF65-F5344CB8AC3E}">
        <p14:creationId xmlns:p14="http://schemas.microsoft.com/office/powerpoint/2010/main" val="299597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FD72-8C67-9A4B-9FE2-DC187A33550F}" type="datetimeFigureOut">
              <a:rPr lang="en-US" smtClean="0"/>
              <a:t>8/1/23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16531-2AA4-E748-BF15-AFA6E97E692D}" type="slidenum">
              <a:rPr lang="en-US" smtClean="0"/>
              <a:t>‹#›</a:t>
            </a:fld>
            <a:endParaRPr lang="en-US"/>
          </a:p>
        </p:txBody>
      </p:sp>
    </p:spTree>
    <p:extLst>
      <p:ext uri="{BB962C8B-B14F-4D97-AF65-F5344CB8AC3E}">
        <p14:creationId xmlns:p14="http://schemas.microsoft.com/office/powerpoint/2010/main" val="4208371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jp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jpg"/><Relationship Id="rId7" Type="http://schemas.openxmlformats.org/officeDocument/2006/relationships/image" Target="../media/image3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3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3.jp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g"/><Relationship Id="rId7" Type="http://schemas.openxmlformats.org/officeDocument/2006/relationships/image" Target="../media/image8.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5.svg"/><Relationship Id="rId10" Type="http://schemas.openxmlformats.org/officeDocument/2006/relationships/image" Target="../media/image38.svg"/><Relationship Id="rId4" Type="http://schemas.openxmlformats.org/officeDocument/2006/relationships/image" Target="../media/image34.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776F-461D-38B8-9026-AE930A65227E}"/>
              </a:ext>
            </a:extLst>
          </p:cNvPr>
          <p:cNvSpPr>
            <a:spLocks noGrp="1"/>
          </p:cNvSpPr>
          <p:nvPr>
            <p:ph type="ctrTitle"/>
          </p:nvPr>
        </p:nvSpPr>
        <p:spPr>
          <a:xfrm>
            <a:off x="2365129" y="1532059"/>
            <a:ext cx="8281377" cy="1913792"/>
          </a:xfrm>
        </p:spPr>
        <p:txBody>
          <a:bodyPr>
            <a:noAutofit/>
          </a:bodyPr>
          <a:lstStyle/>
          <a:p>
            <a:pPr algn="l"/>
            <a:r>
              <a:rPr lang="en-US" sz="15000" b="1" dirty="0"/>
              <a:t>Welcome!</a:t>
            </a:r>
          </a:p>
        </p:txBody>
      </p:sp>
      <p:pic>
        <p:nvPicPr>
          <p:cNvPr id="7" name="Picture 6" descr="Text&#10;&#10;Description automatically generated with low confidence">
            <a:extLst>
              <a:ext uri="{FF2B5EF4-FFF2-40B4-BE49-F238E27FC236}">
                <a16:creationId xmlns:a16="http://schemas.microsoft.com/office/drawing/2014/main" id="{0E1B15F0-F7E1-B040-4D83-344DC5A74A97}"/>
              </a:ext>
            </a:extLst>
          </p:cNvPr>
          <p:cNvPicPr>
            <a:picLocks noChangeAspect="1"/>
          </p:cNvPicPr>
          <p:nvPr/>
        </p:nvPicPr>
        <p:blipFill>
          <a:blip r:embed="rId4"/>
          <a:stretch>
            <a:fillRect/>
          </a:stretch>
        </p:blipFill>
        <p:spPr>
          <a:xfrm>
            <a:off x="9874590" y="328246"/>
            <a:ext cx="1686317" cy="773722"/>
          </a:xfrm>
          <a:prstGeom prst="rect">
            <a:avLst/>
          </a:prstGeom>
        </p:spPr>
      </p:pic>
    </p:spTree>
    <p:extLst>
      <p:ext uri="{BB962C8B-B14F-4D97-AF65-F5344CB8AC3E}">
        <p14:creationId xmlns:p14="http://schemas.microsoft.com/office/powerpoint/2010/main" val="367342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1997680" y="1131945"/>
            <a:ext cx="2905887" cy="764995"/>
          </a:xfrm>
        </p:spPr>
        <p:txBody>
          <a:bodyPr>
            <a:normAutofit/>
          </a:bodyPr>
          <a:lstStyle/>
          <a:p>
            <a:r>
              <a:rPr lang="en-US" b="1" dirty="0"/>
              <a:t>What I see:</a:t>
            </a:r>
          </a:p>
        </p:txBody>
      </p:sp>
      <p:pic>
        <p:nvPicPr>
          <p:cNvPr id="6" name="Graphic 5">
            <a:extLst>
              <a:ext uri="{FF2B5EF4-FFF2-40B4-BE49-F238E27FC236}">
                <a16:creationId xmlns:a16="http://schemas.microsoft.com/office/drawing/2014/main" id="{1769CBA1-3E51-2C68-6EF8-11703AE28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372" y="1042948"/>
            <a:ext cx="942987" cy="942987"/>
          </a:xfrm>
          <a:prstGeom prst="rect">
            <a:avLst/>
          </a:prstGeom>
        </p:spPr>
      </p:pic>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772372" y="2322079"/>
            <a:ext cx="5734360" cy="1750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t>Your manager mentions that they are going to review a report on their commute, since they always gets stuck in stop-and-go traffic between work and home. </a:t>
            </a:r>
          </a:p>
        </p:txBody>
      </p:sp>
      <p:sp>
        <p:nvSpPr>
          <p:cNvPr id="18" name="Title 1">
            <a:extLst>
              <a:ext uri="{FF2B5EF4-FFF2-40B4-BE49-F238E27FC236}">
                <a16:creationId xmlns:a16="http://schemas.microsoft.com/office/drawing/2014/main" id="{92BDF762-5601-2C21-4401-FB4923AE4105}"/>
              </a:ext>
            </a:extLst>
          </p:cNvPr>
          <p:cNvSpPr txBox="1">
            <a:spLocks/>
          </p:cNvSpPr>
          <p:nvPr/>
        </p:nvSpPr>
        <p:spPr>
          <a:xfrm>
            <a:off x="1997680" y="4885858"/>
            <a:ext cx="2905887" cy="76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 say:</a:t>
            </a:r>
          </a:p>
        </p:txBody>
      </p:sp>
      <p:pic>
        <p:nvPicPr>
          <p:cNvPr id="22" name="Graphic 21">
            <a:extLst>
              <a:ext uri="{FF2B5EF4-FFF2-40B4-BE49-F238E27FC236}">
                <a16:creationId xmlns:a16="http://schemas.microsoft.com/office/drawing/2014/main" id="{61B8C40B-949F-2AA7-147F-B60A9370DF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210" y="4662177"/>
            <a:ext cx="1225308" cy="1225308"/>
          </a:xfrm>
          <a:prstGeom prst="rect">
            <a:avLst/>
          </a:prstGeom>
        </p:spPr>
      </p:pic>
      <p:pic>
        <p:nvPicPr>
          <p:cNvPr id="4" name="Graphic 3">
            <a:extLst>
              <a:ext uri="{FF2B5EF4-FFF2-40B4-BE49-F238E27FC236}">
                <a16:creationId xmlns:a16="http://schemas.microsoft.com/office/drawing/2014/main" id="{91B97589-7B34-5114-2028-F1B879FBE9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30965" y="1265423"/>
            <a:ext cx="3620435" cy="3620435"/>
          </a:xfrm>
          <a:prstGeom prst="rect">
            <a:avLst/>
          </a:prstGeom>
        </p:spPr>
      </p:pic>
    </p:spTree>
    <p:extLst>
      <p:ext uri="{BB962C8B-B14F-4D97-AF65-F5344CB8AC3E}">
        <p14:creationId xmlns:p14="http://schemas.microsoft.com/office/powerpoint/2010/main" val="31768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1976415" y="1491877"/>
            <a:ext cx="2905887" cy="764995"/>
          </a:xfrm>
        </p:spPr>
        <p:txBody>
          <a:bodyPr>
            <a:normAutofit/>
          </a:bodyPr>
          <a:lstStyle/>
          <a:p>
            <a:r>
              <a:rPr lang="en-US" b="1" dirty="0"/>
              <a:t>What I see:</a:t>
            </a:r>
          </a:p>
        </p:txBody>
      </p:sp>
      <p:pic>
        <p:nvPicPr>
          <p:cNvPr id="6" name="Graphic 5">
            <a:extLst>
              <a:ext uri="{FF2B5EF4-FFF2-40B4-BE49-F238E27FC236}">
                <a16:creationId xmlns:a16="http://schemas.microsoft.com/office/drawing/2014/main" id="{1769CBA1-3E51-2C68-6EF8-11703AE28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107" y="1402880"/>
            <a:ext cx="942987" cy="942987"/>
          </a:xfrm>
          <a:prstGeom prst="rect">
            <a:avLst/>
          </a:prstGeom>
        </p:spPr>
      </p:pic>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751107" y="2682011"/>
            <a:ext cx="5734360" cy="1225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t>Your coworker joins a conference call from their mobile phone while they are driving. </a:t>
            </a:r>
          </a:p>
        </p:txBody>
      </p:sp>
      <p:sp>
        <p:nvSpPr>
          <p:cNvPr id="18" name="Title 1">
            <a:extLst>
              <a:ext uri="{FF2B5EF4-FFF2-40B4-BE49-F238E27FC236}">
                <a16:creationId xmlns:a16="http://schemas.microsoft.com/office/drawing/2014/main" id="{92BDF762-5601-2C21-4401-FB4923AE4105}"/>
              </a:ext>
            </a:extLst>
          </p:cNvPr>
          <p:cNvSpPr txBox="1">
            <a:spLocks/>
          </p:cNvSpPr>
          <p:nvPr/>
        </p:nvSpPr>
        <p:spPr>
          <a:xfrm>
            <a:off x="1855518" y="4556140"/>
            <a:ext cx="2905887" cy="76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 say:</a:t>
            </a:r>
          </a:p>
        </p:txBody>
      </p:sp>
      <p:pic>
        <p:nvPicPr>
          <p:cNvPr id="22" name="Graphic 21">
            <a:extLst>
              <a:ext uri="{FF2B5EF4-FFF2-40B4-BE49-F238E27FC236}">
                <a16:creationId xmlns:a16="http://schemas.microsoft.com/office/drawing/2014/main" id="{61B8C40B-949F-2AA7-147F-B60A9370DF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048" y="4332459"/>
            <a:ext cx="1225308" cy="1225308"/>
          </a:xfrm>
          <a:prstGeom prst="rect">
            <a:avLst/>
          </a:prstGeom>
        </p:spPr>
      </p:pic>
      <p:pic>
        <p:nvPicPr>
          <p:cNvPr id="8" name="Graphic 7">
            <a:extLst>
              <a:ext uri="{FF2B5EF4-FFF2-40B4-BE49-F238E27FC236}">
                <a16:creationId xmlns:a16="http://schemas.microsoft.com/office/drawing/2014/main" id="{296F36D0-FC65-C791-F895-9C509890B8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09700" y="1402880"/>
            <a:ext cx="3412067" cy="3412067"/>
          </a:xfrm>
          <a:prstGeom prst="rect">
            <a:avLst/>
          </a:prstGeom>
        </p:spPr>
      </p:pic>
    </p:spTree>
    <p:extLst>
      <p:ext uri="{BB962C8B-B14F-4D97-AF65-F5344CB8AC3E}">
        <p14:creationId xmlns:p14="http://schemas.microsoft.com/office/powerpoint/2010/main" val="18539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1976415" y="1343021"/>
            <a:ext cx="2905887" cy="764995"/>
          </a:xfrm>
        </p:spPr>
        <p:txBody>
          <a:bodyPr>
            <a:normAutofit/>
          </a:bodyPr>
          <a:lstStyle/>
          <a:p>
            <a:r>
              <a:rPr lang="en-US" b="1" dirty="0"/>
              <a:t>What I see:</a:t>
            </a:r>
          </a:p>
        </p:txBody>
      </p:sp>
      <p:pic>
        <p:nvPicPr>
          <p:cNvPr id="6" name="Graphic 5">
            <a:extLst>
              <a:ext uri="{FF2B5EF4-FFF2-40B4-BE49-F238E27FC236}">
                <a16:creationId xmlns:a16="http://schemas.microsoft.com/office/drawing/2014/main" id="{1769CBA1-3E51-2C68-6EF8-11703AE28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107" y="1254024"/>
            <a:ext cx="942987" cy="942987"/>
          </a:xfrm>
          <a:prstGeom prst="rect">
            <a:avLst/>
          </a:prstGeom>
        </p:spPr>
      </p:pic>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751107" y="2533155"/>
            <a:ext cx="5522102" cy="183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t>Your department manager is running late and mentions that they plan to eat lunch on the road to get to their next appointment on time. </a:t>
            </a:r>
          </a:p>
        </p:txBody>
      </p:sp>
      <p:sp>
        <p:nvSpPr>
          <p:cNvPr id="18" name="Title 1">
            <a:extLst>
              <a:ext uri="{FF2B5EF4-FFF2-40B4-BE49-F238E27FC236}">
                <a16:creationId xmlns:a16="http://schemas.microsoft.com/office/drawing/2014/main" id="{92BDF762-5601-2C21-4401-FB4923AE4105}"/>
              </a:ext>
            </a:extLst>
          </p:cNvPr>
          <p:cNvSpPr txBox="1">
            <a:spLocks/>
          </p:cNvSpPr>
          <p:nvPr/>
        </p:nvSpPr>
        <p:spPr>
          <a:xfrm>
            <a:off x="1976415" y="4928625"/>
            <a:ext cx="2905887" cy="76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 say:</a:t>
            </a:r>
          </a:p>
        </p:txBody>
      </p:sp>
      <p:pic>
        <p:nvPicPr>
          <p:cNvPr id="22" name="Graphic 21">
            <a:extLst>
              <a:ext uri="{FF2B5EF4-FFF2-40B4-BE49-F238E27FC236}">
                <a16:creationId xmlns:a16="http://schemas.microsoft.com/office/drawing/2014/main" id="{61B8C40B-949F-2AA7-147F-B60A9370DF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45" y="4704944"/>
            <a:ext cx="1225308" cy="1225308"/>
          </a:xfrm>
          <a:prstGeom prst="rect">
            <a:avLst/>
          </a:prstGeom>
        </p:spPr>
      </p:pic>
      <p:pic>
        <p:nvPicPr>
          <p:cNvPr id="3" name="Graphic 2">
            <a:extLst>
              <a:ext uri="{FF2B5EF4-FFF2-40B4-BE49-F238E27FC236}">
                <a16:creationId xmlns:a16="http://schemas.microsoft.com/office/drawing/2014/main" id="{CF80A50E-46CB-A6AF-AF9A-45BECB48B3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1788" y="948825"/>
            <a:ext cx="3933513" cy="3933513"/>
          </a:xfrm>
          <a:prstGeom prst="rect">
            <a:avLst/>
          </a:prstGeom>
        </p:spPr>
      </p:pic>
    </p:spTree>
    <p:extLst>
      <p:ext uri="{BB962C8B-B14F-4D97-AF65-F5344CB8AC3E}">
        <p14:creationId xmlns:p14="http://schemas.microsoft.com/office/powerpoint/2010/main" val="254724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1892575" y="2224663"/>
            <a:ext cx="8851625" cy="2661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t>To have a workforce of engaged drivers, </a:t>
            </a:r>
            <a:r>
              <a:rPr lang="en-US" sz="3200" b="1" dirty="0">
                <a:solidFill>
                  <a:schemeClr val="accent3"/>
                </a:solidFill>
              </a:rPr>
              <a:t>we ALL need to speak up if we know  someone is driving distracted </a:t>
            </a:r>
            <a:r>
              <a:rPr lang="en-US" sz="3200" dirty="0"/>
              <a:t>or is about to. Regardless of role, rank, or position, everyone in the organization should feel comfortable speaking up about engaged driving.</a:t>
            </a:r>
          </a:p>
        </p:txBody>
      </p:sp>
    </p:spTree>
    <p:extLst>
      <p:ext uri="{BB962C8B-B14F-4D97-AF65-F5344CB8AC3E}">
        <p14:creationId xmlns:p14="http://schemas.microsoft.com/office/powerpoint/2010/main" val="371333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1697535" y="502943"/>
            <a:ext cx="8796930" cy="1378914"/>
          </a:xfrm>
        </p:spPr>
        <p:txBody>
          <a:bodyPr>
            <a:normAutofit/>
          </a:bodyPr>
          <a:lstStyle/>
          <a:p>
            <a:pPr algn="ctr"/>
            <a:r>
              <a:rPr lang="en-US" b="1" dirty="0"/>
              <a:t>Tools for Reducing Distracted Driving</a:t>
            </a:r>
          </a:p>
        </p:txBody>
      </p:sp>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1223530" y="2482355"/>
            <a:ext cx="3274829" cy="1079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Create a voicemail announcing you are a “distraction-free” driver.</a:t>
            </a:r>
          </a:p>
        </p:txBody>
      </p:sp>
      <p:sp>
        <p:nvSpPr>
          <p:cNvPr id="4" name="Content Placeholder 2">
            <a:extLst>
              <a:ext uri="{FF2B5EF4-FFF2-40B4-BE49-F238E27FC236}">
                <a16:creationId xmlns:a16="http://schemas.microsoft.com/office/drawing/2014/main" id="{BF5AE964-4FED-E7AB-34DD-2D46CC3DE151}"/>
              </a:ext>
            </a:extLst>
          </p:cNvPr>
          <p:cNvSpPr txBox="1">
            <a:spLocks/>
          </p:cNvSpPr>
          <p:nvPr/>
        </p:nvSpPr>
        <p:spPr>
          <a:xfrm>
            <a:off x="4760370" y="2461090"/>
            <a:ext cx="3459386" cy="137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Begin conference calls by asking if anyone is in the car. If so, insist the driver pull over or call back when at a safe location.</a:t>
            </a:r>
          </a:p>
        </p:txBody>
      </p:sp>
      <p:sp>
        <p:nvSpPr>
          <p:cNvPr id="5" name="Content Placeholder 2">
            <a:extLst>
              <a:ext uri="{FF2B5EF4-FFF2-40B4-BE49-F238E27FC236}">
                <a16:creationId xmlns:a16="http://schemas.microsoft.com/office/drawing/2014/main" id="{E1D43591-7970-BCD6-8AAF-F16A3FBB8586}"/>
              </a:ext>
            </a:extLst>
          </p:cNvPr>
          <p:cNvSpPr txBox="1">
            <a:spLocks/>
          </p:cNvSpPr>
          <p:nvPr/>
        </p:nvSpPr>
        <p:spPr>
          <a:xfrm>
            <a:off x="8481766" y="2461090"/>
            <a:ext cx="2753965" cy="1100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Don’t schedule phone calls or meeting during your travel time.</a:t>
            </a:r>
          </a:p>
        </p:txBody>
      </p:sp>
      <p:sp>
        <p:nvSpPr>
          <p:cNvPr id="7" name="Content Placeholder 2">
            <a:extLst>
              <a:ext uri="{FF2B5EF4-FFF2-40B4-BE49-F238E27FC236}">
                <a16:creationId xmlns:a16="http://schemas.microsoft.com/office/drawing/2014/main" id="{B28197AE-8B13-85AF-68DC-61EA0C21EB9F}"/>
              </a:ext>
            </a:extLst>
          </p:cNvPr>
          <p:cNvSpPr txBox="1">
            <a:spLocks/>
          </p:cNvSpPr>
          <p:nvPr/>
        </p:nvSpPr>
        <p:spPr>
          <a:xfrm>
            <a:off x="2984863" y="4483882"/>
            <a:ext cx="3274828" cy="137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Add travel time to your work calendar so that others know not to schedule a meeting during that time.</a:t>
            </a:r>
          </a:p>
        </p:txBody>
      </p:sp>
      <p:sp>
        <p:nvSpPr>
          <p:cNvPr id="8" name="Content Placeholder 2">
            <a:extLst>
              <a:ext uri="{FF2B5EF4-FFF2-40B4-BE49-F238E27FC236}">
                <a16:creationId xmlns:a16="http://schemas.microsoft.com/office/drawing/2014/main" id="{A2EAE2BC-8C40-46CE-909C-74F7A7A4C7AE}"/>
              </a:ext>
            </a:extLst>
          </p:cNvPr>
          <p:cNvSpPr txBox="1">
            <a:spLocks/>
          </p:cNvSpPr>
          <p:nvPr/>
        </p:nvSpPr>
        <p:spPr>
          <a:xfrm>
            <a:off x="7124268" y="4483882"/>
            <a:ext cx="3009146" cy="137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Establish specific times when you are available to make and take calls. </a:t>
            </a:r>
          </a:p>
        </p:txBody>
      </p:sp>
      <p:pic>
        <p:nvPicPr>
          <p:cNvPr id="29" name="Picture 28" descr="Icon&#10;&#10;Description automatically generated">
            <a:extLst>
              <a:ext uri="{FF2B5EF4-FFF2-40B4-BE49-F238E27FC236}">
                <a16:creationId xmlns:a16="http://schemas.microsoft.com/office/drawing/2014/main" id="{610ACE27-BFD2-CEEC-E66D-808A78573810}"/>
              </a:ext>
            </a:extLst>
          </p:cNvPr>
          <p:cNvPicPr>
            <a:picLocks noChangeAspect="1"/>
          </p:cNvPicPr>
          <p:nvPr/>
        </p:nvPicPr>
        <p:blipFill>
          <a:blip r:embed="rId4"/>
          <a:stretch>
            <a:fillRect/>
          </a:stretch>
        </p:blipFill>
        <p:spPr>
          <a:xfrm>
            <a:off x="4360415" y="2306210"/>
            <a:ext cx="537898" cy="480944"/>
          </a:xfrm>
          <a:prstGeom prst="rect">
            <a:avLst/>
          </a:prstGeom>
        </p:spPr>
      </p:pic>
      <p:pic>
        <p:nvPicPr>
          <p:cNvPr id="32" name="Picture 31" descr="Icon&#10;&#10;Description automatically generated">
            <a:extLst>
              <a:ext uri="{FF2B5EF4-FFF2-40B4-BE49-F238E27FC236}">
                <a16:creationId xmlns:a16="http://schemas.microsoft.com/office/drawing/2014/main" id="{4B321D08-E78A-162E-4B19-EC2B7E02FA25}"/>
              </a:ext>
            </a:extLst>
          </p:cNvPr>
          <p:cNvPicPr>
            <a:picLocks noChangeAspect="1"/>
          </p:cNvPicPr>
          <p:nvPr/>
        </p:nvPicPr>
        <p:blipFill>
          <a:blip r:embed="rId4"/>
          <a:stretch>
            <a:fillRect/>
          </a:stretch>
        </p:blipFill>
        <p:spPr>
          <a:xfrm>
            <a:off x="934463" y="2257442"/>
            <a:ext cx="537898" cy="480944"/>
          </a:xfrm>
          <a:prstGeom prst="rect">
            <a:avLst/>
          </a:prstGeom>
        </p:spPr>
      </p:pic>
      <p:pic>
        <p:nvPicPr>
          <p:cNvPr id="33" name="Picture 32" descr="Icon&#10;&#10;Description automatically generated">
            <a:extLst>
              <a:ext uri="{FF2B5EF4-FFF2-40B4-BE49-F238E27FC236}">
                <a16:creationId xmlns:a16="http://schemas.microsoft.com/office/drawing/2014/main" id="{2A09DEA5-4F4C-A27D-4746-A9BA8AD6FD01}"/>
              </a:ext>
            </a:extLst>
          </p:cNvPr>
          <p:cNvPicPr>
            <a:picLocks noChangeAspect="1"/>
          </p:cNvPicPr>
          <p:nvPr/>
        </p:nvPicPr>
        <p:blipFill>
          <a:blip r:embed="rId4"/>
          <a:stretch>
            <a:fillRect/>
          </a:stretch>
        </p:blipFill>
        <p:spPr>
          <a:xfrm>
            <a:off x="8152127" y="2245250"/>
            <a:ext cx="537898" cy="480944"/>
          </a:xfrm>
          <a:prstGeom prst="rect">
            <a:avLst/>
          </a:prstGeom>
        </p:spPr>
      </p:pic>
      <p:pic>
        <p:nvPicPr>
          <p:cNvPr id="34" name="Picture 33" descr="Icon&#10;&#10;Description automatically generated">
            <a:extLst>
              <a:ext uri="{FF2B5EF4-FFF2-40B4-BE49-F238E27FC236}">
                <a16:creationId xmlns:a16="http://schemas.microsoft.com/office/drawing/2014/main" id="{A238F3DB-6C74-8944-0085-E5A5232666BC}"/>
              </a:ext>
            </a:extLst>
          </p:cNvPr>
          <p:cNvPicPr>
            <a:picLocks noChangeAspect="1"/>
          </p:cNvPicPr>
          <p:nvPr/>
        </p:nvPicPr>
        <p:blipFill>
          <a:blip r:embed="rId4"/>
          <a:stretch>
            <a:fillRect/>
          </a:stretch>
        </p:blipFill>
        <p:spPr>
          <a:xfrm>
            <a:off x="2654954" y="4330082"/>
            <a:ext cx="537898" cy="480944"/>
          </a:xfrm>
          <a:prstGeom prst="rect">
            <a:avLst/>
          </a:prstGeom>
        </p:spPr>
      </p:pic>
      <p:pic>
        <p:nvPicPr>
          <p:cNvPr id="35" name="Picture 34" descr="Icon&#10;&#10;Description automatically generated">
            <a:extLst>
              <a:ext uri="{FF2B5EF4-FFF2-40B4-BE49-F238E27FC236}">
                <a16:creationId xmlns:a16="http://schemas.microsoft.com/office/drawing/2014/main" id="{9F2A2E17-4061-041B-AFB4-6F1540C8D710}"/>
              </a:ext>
            </a:extLst>
          </p:cNvPr>
          <p:cNvPicPr>
            <a:picLocks noChangeAspect="1"/>
          </p:cNvPicPr>
          <p:nvPr/>
        </p:nvPicPr>
        <p:blipFill>
          <a:blip r:embed="rId4"/>
          <a:stretch>
            <a:fillRect/>
          </a:stretch>
        </p:blipFill>
        <p:spPr>
          <a:xfrm>
            <a:off x="6824618" y="4293506"/>
            <a:ext cx="537898" cy="480944"/>
          </a:xfrm>
          <a:prstGeom prst="rect">
            <a:avLst/>
          </a:prstGeom>
        </p:spPr>
      </p:pic>
    </p:spTree>
    <p:extLst>
      <p:ext uri="{BB962C8B-B14F-4D97-AF65-F5344CB8AC3E}">
        <p14:creationId xmlns:p14="http://schemas.microsoft.com/office/powerpoint/2010/main" val="204871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950431" y="1631169"/>
            <a:ext cx="3274829" cy="1749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Establish an expectation among leadership that they will not call their staff or expect staff to answer their calls while driving. </a:t>
            </a:r>
          </a:p>
        </p:txBody>
      </p:sp>
      <p:sp>
        <p:nvSpPr>
          <p:cNvPr id="4" name="Content Placeholder 2">
            <a:extLst>
              <a:ext uri="{FF2B5EF4-FFF2-40B4-BE49-F238E27FC236}">
                <a16:creationId xmlns:a16="http://schemas.microsoft.com/office/drawing/2014/main" id="{BF5AE964-4FED-E7AB-34DD-2D46CC3DE151}"/>
              </a:ext>
            </a:extLst>
          </p:cNvPr>
          <p:cNvSpPr txBox="1">
            <a:spLocks/>
          </p:cNvSpPr>
          <p:nvPr/>
        </p:nvSpPr>
        <p:spPr>
          <a:xfrm>
            <a:off x="4656604" y="1609904"/>
            <a:ext cx="3009146" cy="1100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Shut off your phone or put it in “airplane mode” before starting the vehicle.</a:t>
            </a:r>
          </a:p>
        </p:txBody>
      </p:sp>
      <p:sp>
        <p:nvSpPr>
          <p:cNvPr id="5" name="Content Placeholder 2">
            <a:extLst>
              <a:ext uri="{FF2B5EF4-FFF2-40B4-BE49-F238E27FC236}">
                <a16:creationId xmlns:a16="http://schemas.microsoft.com/office/drawing/2014/main" id="{E1D43591-7970-BCD6-8AAF-F16A3FBB8586}"/>
              </a:ext>
            </a:extLst>
          </p:cNvPr>
          <p:cNvSpPr txBox="1">
            <a:spLocks/>
          </p:cNvSpPr>
          <p:nvPr/>
        </p:nvSpPr>
        <p:spPr>
          <a:xfrm>
            <a:off x="8208667" y="1609903"/>
            <a:ext cx="3483271" cy="1749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Assign 5 or 10 minutes before you drive to take care of final tasks (making or taking calls, eating, checking maps) so your in-car time is distraction free. </a:t>
            </a:r>
          </a:p>
        </p:txBody>
      </p:sp>
      <p:sp>
        <p:nvSpPr>
          <p:cNvPr id="7" name="Content Placeholder 2">
            <a:extLst>
              <a:ext uri="{FF2B5EF4-FFF2-40B4-BE49-F238E27FC236}">
                <a16:creationId xmlns:a16="http://schemas.microsoft.com/office/drawing/2014/main" id="{B28197AE-8B13-85AF-68DC-61EA0C21EB9F}"/>
              </a:ext>
            </a:extLst>
          </p:cNvPr>
          <p:cNvSpPr txBox="1">
            <a:spLocks/>
          </p:cNvSpPr>
          <p:nvPr/>
        </p:nvSpPr>
        <p:spPr>
          <a:xfrm>
            <a:off x="2843788" y="4061157"/>
            <a:ext cx="3009146" cy="1666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Place your phone physically out of reach (e.g., in backseat or trunk) before starting the vehicle. </a:t>
            </a:r>
          </a:p>
        </p:txBody>
      </p:sp>
      <p:sp>
        <p:nvSpPr>
          <p:cNvPr id="8" name="Content Placeholder 2">
            <a:extLst>
              <a:ext uri="{FF2B5EF4-FFF2-40B4-BE49-F238E27FC236}">
                <a16:creationId xmlns:a16="http://schemas.microsoft.com/office/drawing/2014/main" id="{A2EAE2BC-8C40-46CE-909C-74F7A7A4C7AE}"/>
              </a:ext>
            </a:extLst>
          </p:cNvPr>
          <p:cNvSpPr txBox="1">
            <a:spLocks/>
          </p:cNvSpPr>
          <p:nvPr/>
        </p:nvSpPr>
        <p:spPr>
          <a:xfrm>
            <a:off x="7007577" y="3993012"/>
            <a:ext cx="3171198" cy="20569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On longer trips, build in “communication breaks” every 2-3 hours to make or take calls, send emails, and complete other tasks. </a:t>
            </a:r>
          </a:p>
        </p:txBody>
      </p:sp>
      <p:pic>
        <p:nvPicPr>
          <p:cNvPr id="20" name="Picture 19" descr="Icon&#10;&#10;Description automatically generated">
            <a:extLst>
              <a:ext uri="{FF2B5EF4-FFF2-40B4-BE49-F238E27FC236}">
                <a16:creationId xmlns:a16="http://schemas.microsoft.com/office/drawing/2014/main" id="{47BB8B84-3330-1B6E-B5B1-A3BC0CE91B14}"/>
              </a:ext>
            </a:extLst>
          </p:cNvPr>
          <p:cNvPicPr>
            <a:picLocks noChangeAspect="1"/>
          </p:cNvPicPr>
          <p:nvPr/>
        </p:nvPicPr>
        <p:blipFill>
          <a:blip r:embed="rId4"/>
          <a:stretch>
            <a:fillRect/>
          </a:stretch>
        </p:blipFill>
        <p:spPr>
          <a:xfrm>
            <a:off x="620522" y="1439465"/>
            <a:ext cx="537898" cy="480944"/>
          </a:xfrm>
          <a:prstGeom prst="rect">
            <a:avLst/>
          </a:prstGeom>
        </p:spPr>
      </p:pic>
      <p:pic>
        <p:nvPicPr>
          <p:cNvPr id="21" name="Picture 20" descr="Icon&#10;&#10;Description automatically generated">
            <a:extLst>
              <a:ext uri="{FF2B5EF4-FFF2-40B4-BE49-F238E27FC236}">
                <a16:creationId xmlns:a16="http://schemas.microsoft.com/office/drawing/2014/main" id="{443C7F6C-C571-33AE-172A-6026B2CB77B5}"/>
              </a:ext>
            </a:extLst>
          </p:cNvPr>
          <p:cNvPicPr>
            <a:picLocks noChangeAspect="1"/>
          </p:cNvPicPr>
          <p:nvPr/>
        </p:nvPicPr>
        <p:blipFill>
          <a:blip r:embed="rId4"/>
          <a:stretch>
            <a:fillRect/>
          </a:stretch>
        </p:blipFill>
        <p:spPr>
          <a:xfrm>
            <a:off x="4326890" y="1439465"/>
            <a:ext cx="537898" cy="480944"/>
          </a:xfrm>
          <a:prstGeom prst="rect">
            <a:avLst/>
          </a:prstGeom>
        </p:spPr>
      </p:pic>
      <p:pic>
        <p:nvPicPr>
          <p:cNvPr id="22" name="Picture 21" descr="Icon&#10;&#10;Description automatically generated">
            <a:extLst>
              <a:ext uri="{FF2B5EF4-FFF2-40B4-BE49-F238E27FC236}">
                <a16:creationId xmlns:a16="http://schemas.microsoft.com/office/drawing/2014/main" id="{0D40A016-884C-73E9-AB95-7B3E93B2C91A}"/>
              </a:ext>
            </a:extLst>
          </p:cNvPr>
          <p:cNvPicPr>
            <a:picLocks noChangeAspect="1"/>
          </p:cNvPicPr>
          <p:nvPr/>
        </p:nvPicPr>
        <p:blipFill>
          <a:blip r:embed="rId4"/>
          <a:stretch>
            <a:fillRect/>
          </a:stretch>
        </p:blipFill>
        <p:spPr>
          <a:xfrm>
            <a:off x="7886954" y="1427273"/>
            <a:ext cx="537898" cy="480944"/>
          </a:xfrm>
          <a:prstGeom prst="rect">
            <a:avLst/>
          </a:prstGeom>
        </p:spPr>
      </p:pic>
      <p:pic>
        <p:nvPicPr>
          <p:cNvPr id="23" name="Picture 22" descr="Icon&#10;&#10;Description automatically generated">
            <a:extLst>
              <a:ext uri="{FF2B5EF4-FFF2-40B4-BE49-F238E27FC236}">
                <a16:creationId xmlns:a16="http://schemas.microsoft.com/office/drawing/2014/main" id="{A6AC6961-78EB-67E2-1F5E-85E0C7D420E3}"/>
              </a:ext>
            </a:extLst>
          </p:cNvPr>
          <p:cNvPicPr>
            <a:picLocks noChangeAspect="1"/>
          </p:cNvPicPr>
          <p:nvPr/>
        </p:nvPicPr>
        <p:blipFill>
          <a:blip r:embed="rId4"/>
          <a:stretch>
            <a:fillRect/>
          </a:stretch>
        </p:blipFill>
        <p:spPr>
          <a:xfrm>
            <a:off x="2485898" y="3893809"/>
            <a:ext cx="537898" cy="480944"/>
          </a:xfrm>
          <a:prstGeom prst="rect">
            <a:avLst/>
          </a:prstGeom>
        </p:spPr>
      </p:pic>
      <p:pic>
        <p:nvPicPr>
          <p:cNvPr id="24" name="Picture 23" descr="Icon&#10;&#10;Description automatically generated">
            <a:extLst>
              <a:ext uri="{FF2B5EF4-FFF2-40B4-BE49-F238E27FC236}">
                <a16:creationId xmlns:a16="http://schemas.microsoft.com/office/drawing/2014/main" id="{C225D316-A429-1E63-20C5-59405570F16F}"/>
              </a:ext>
            </a:extLst>
          </p:cNvPr>
          <p:cNvPicPr>
            <a:picLocks noChangeAspect="1"/>
          </p:cNvPicPr>
          <p:nvPr/>
        </p:nvPicPr>
        <p:blipFill>
          <a:blip r:embed="rId4"/>
          <a:stretch>
            <a:fillRect/>
          </a:stretch>
        </p:blipFill>
        <p:spPr>
          <a:xfrm>
            <a:off x="6570218" y="3893809"/>
            <a:ext cx="537898" cy="480944"/>
          </a:xfrm>
          <a:prstGeom prst="rect">
            <a:avLst/>
          </a:prstGeom>
        </p:spPr>
      </p:pic>
    </p:spTree>
    <p:extLst>
      <p:ext uri="{BB962C8B-B14F-4D97-AF65-F5344CB8AC3E}">
        <p14:creationId xmlns:p14="http://schemas.microsoft.com/office/powerpoint/2010/main" val="350277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2622687" y="2796614"/>
            <a:ext cx="6946625" cy="1775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t>Make a </a:t>
            </a:r>
            <a:r>
              <a:rPr lang="en-US" sz="3200" b="1" dirty="0">
                <a:solidFill>
                  <a:schemeClr val="accent3"/>
                </a:solidFill>
              </a:rPr>
              <a:t>commitment to drive focused and to speak up </a:t>
            </a:r>
            <a:r>
              <a:rPr lang="en-US" sz="3200" dirty="0"/>
              <a:t>in situations to prevent distracted driving.</a:t>
            </a:r>
          </a:p>
        </p:txBody>
      </p:sp>
    </p:spTree>
    <p:extLst>
      <p:ext uri="{BB962C8B-B14F-4D97-AF65-F5344CB8AC3E}">
        <p14:creationId xmlns:p14="http://schemas.microsoft.com/office/powerpoint/2010/main" val="24190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14A6-53CC-9865-B152-0C72B6B8DADE}"/>
              </a:ext>
            </a:extLst>
          </p:cNvPr>
          <p:cNvSpPr>
            <a:spLocks noGrp="1"/>
          </p:cNvSpPr>
          <p:nvPr>
            <p:ph type="title"/>
          </p:nvPr>
        </p:nvSpPr>
        <p:spPr>
          <a:xfrm>
            <a:off x="2883682" y="2846201"/>
            <a:ext cx="6424635" cy="1165598"/>
          </a:xfrm>
        </p:spPr>
        <p:txBody>
          <a:bodyPr>
            <a:noAutofit/>
          </a:bodyPr>
          <a:lstStyle/>
          <a:p>
            <a:r>
              <a:rPr lang="en-US" sz="10000" b="1" dirty="0"/>
              <a:t>Thank You!</a:t>
            </a:r>
          </a:p>
        </p:txBody>
      </p:sp>
    </p:spTree>
    <p:extLst>
      <p:ext uri="{BB962C8B-B14F-4D97-AF65-F5344CB8AC3E}">
        <p14:creationId xmlns:p14="http://schemas.microsoft.com/office/powerpoint/2010/main" val="377196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E23-0BCA-90F7-2312-71850E685C84}"/>
              </a:ext>
            </a:extLst>
          </p:cNvPr>
          <p:cNvSpPr>
            <a:spLocks noGrp="1"/>
          </p:cNvSpPr>
          <p:nvPr>
            <p:ph type="title"/>
          </p:nvPr>
        </p:nvSpPr>
        <p:spPr>
          <a:xfrm>
            <a:off x="6096000" y="1127125"/>
            <a:ext cx="4921103" cy="1998847"/>
          </a:xfrm>
        </p:spPr>
        <p:txBody>
          <a:bodyPr anchor="t">
            <a:noAutofit/>
          </a:bodyPr>
          <a:lstStyle/>
          <a:p>
            <a:r>
              <a:rPr lang="en-US" sz="4800" b="1" i="0" dirty="0">
                <a:solidFill>
                  <a:srgbClr val="022E48"/>
                </a:solidFill>
                <a:effectLst/>
                <a:latin typeface="Calibri" panose="020F0502020204030204" pitchFamily="34" charset="0"/>
                <a:cs typeface="Calibri" panose="020F0502020204030204" pitchFamily="34" charset="0"/>
              </a:rPr>
              <a:t>Why address distracted driving in the workplace?</a:t>
            </a:r>
            <a:br>
              <a:rPr lang="en-US" sz="4800" b="1" i="0" dirty="0">
                <a:solidFill>
                  <a:srgbClr val="022E48"/>
                </a:solidFill>
                <a:effectLst/>
                <a:latin typeface="Calibri" panose="020F0502020204030204" pitchFamily="34" charset="0"/>
                <a:cs typeface="Calibri" panose="020F0502020204030204" pitchFamily="34" charset="0"/>
              </a:rPr>
            </a:br>
            <a:br>
              <a:rPr lang="en-US" sz="4800" b="1" dirty="0">
                <a:latin typeface="Calibri" panose="020F0502020204030204" pitchFamily="34" charset="0"/>
                <a:cs typeface="Calibri" panose="020F0502020204030204" pitchFamily="34" charset="0"/>
              </a:rPr>
            </a:br>
            <a:endParaRPr lang="en-US" sz="4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7BC0582-A86F-7F88-A2E7-22D56DB9D47D}"/>
              </a:ext>
            </a:extLst>
          </p:cNvPr>
          <p:cNvSpPr>
            <a:spLocks noGrp="1"/>
          </p:cNvSpPr>
          <p:nvPr>
            <p:ph idx="1"/>
          </p:nvPr>
        </p:nvSpPr>
        <p:spPr>
          <a:xfrm>
            <a:off x="6096000" y="3509241"/>
            <a:ext cx="5076825" cy="1970704"/>
          </a:xfrm>
        </p:spPr>
        <p:txBody>
          <a:bodyPr>
            <a:normAutofit/>
          </a:bodyPr>
          <a:lstStyle/>
          <a:p>
            <a:pPr marL="0" indent="0">
              <a:lnSpc>
                <a:spcPct val="100000"/>
              </a:lnSpc>
              <a:buNone/>
            </a:pPr>
            <a:r>
              <a:rPr lang="en-US" b="0" i="0" dirty="0">
                <a:solidFill>
                  <a:srgbClr val="022E48"/>
                </a:solidFill>
                <a:effectLst/>
                <a:latin typeface="Calibri" panose="020F0502020204030204" pitchFamily="34" charset="0"/>
                <a:cs typeface="Calibri" panose="020F0502020204030204" pitchFamily="34" charset="0"/>
              </a:rPr>
              <a:t>We need your support to shift toward a culture of safe, responsible driving at work and throughout our communities.</a:t>
            </a:r>
            <a:endParaRPr lang="en-US" dirty="0">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0818A219-6041-5172-08A1-09B0A3FFAF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4897" y="1538537"/>
            <a:ext cx="3941408" cy="3941408"/>
          </a:xfrm>
          <a:prstGeom prst="rect">
            <a:avLst/>
          </a:prstGeom>
        </p:spPr>
      </p:pic>
    </p:spTree>
    <p:extLst>
      <p:ext uri="{BB962C8B-B14F-4D97-AF65-F5344CB8AC3E}">
        <p14:creationId xmlns:p14="http://schemas.microsoft.com/office/powerpoint/2010/main" val="251173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E23-0BCA-90F7-2312-71850E685C84}"/>
              </a:ext>
            </a:extLst>
          </p:cNvPr>
          <p:cNvSpPr>
            <a:spLocks noGrp="1"/>
          </p:cNvSpPr>
          <p:nvPr>
            <p:ph type="title"/>
          </p:nvPr>
        </p:nvSpPr>
        <p:spPr>
          <a:xfrm>
            <a:off x="2763715" y="2972655"/>
            <a:ext cx="6664569" cy="912690"/>
          </a:xfrm>
        </p:spPr>
        <p:txBody>
          <a:bodyPr anchor="t">
            <a:noAutofit/>
          </a:bodyPr>
          <a:lstStyle/>
          <a:p>
            <a:pPr algn="ctr"/>
            <a:r>
              <a:rPr lang="en-US" sz="4800" b="1" dirty="0"/>
              <a:t>Distracted driving is…?</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470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E23-0BCA-90F7-2312-71850E685C84}"/>
              </a:ext>
            </a:extLst>
          </p:cNvPr>
          <p:cNvSpPr>
            <a:spLocks noGrp="1"/>
          </p:cNvSpPr>
          <p:nvPr>
            <p:ph type="title"/>
          </p:nvPr>
        </p:nvSpPr>
        <p:spPr>
          <a:xfrm>
            <a:off x="1778976" y="2334871"/>
            <a:ext cx="8634047" cy="772013"/>
          </a:xfrm>
        </p:spPr>
        <p:txBody>
          <a:bodyPr anchor="t">
            <a:noAutofit/>
          </a:bodyPr>
          <a:lstStyle/>
          <a:p>
            <a:pPr algn="ctr"/>
            <a:r>
              <a:rPr lang="en-US" sz="4800" b="1" dirty="0"/>
              <a:t>Definition of Distracted Driving: </a:t>
            </a:r>
            <a:endParaRPr lang="en-US" sz="4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7BC0582-A86F-7F88-A2E7-22D56DB9D47D}"/>
              </a:ext>
            </a:extLst>
          </p:cNvPr>
          <p:cNvSpPr>
            <a:spLocks noGrp="1"/>
          </p:cNvSpPr>
          <p:nvPr>
            <p:ph idx="1"/>
          </p:nvPr>
        </p:nvSpPr>
        <p:spPr>
          <a:xfrm>
            <a:off x="1003584" y="3235458"/>
            <a:ext cx="10284767" cy="1416246"/>
          </a:xfrm>
        </p:spPr>
        <p:txBody>
          <a:bodyPr>
            <a:normAutofit/>
          </a:bodyPr>
          <a:lstStyle/>
          <a:p>
            <a:pPr marL="0" indent="0" algn="ctr">
              <a:lnSpc>
                <a:spcPct val="100000"/>
              </a:lnSpc>
              <a:buNone/>
            </a:pPr>
            <a:r>
              <a:rPr lang="en-US" dirty="0">
                <a:latin typeface="+mj-lt"/>
              </a:rPr>
              <a:t>Distracted driving is defined as driving while attempting to do ANY number of activities that take the driver’s attention away from the task of driving.</a:t>
            </a:r>
            <a:endParaRPr lang="en-US" dirty="0">
              <a:latin typeface="+mj-lt"/>
              <a:cs typeface="Calibri" panose="020F0502020204030204" pitchFamily="34" charset="0"/>
            </a:endParaRPr>
          </a:p>
        </p:txBody>
      </p:sp>
      <p:pic>
        <p:nvPicPr>
          <p:cNvPr id="5" name="Graphic 4">
            <a:extLst>
              <a:ext uri="{FF2B5EF4-FFF2-40B4-BE49-F238E27FC236}">
                <a16:creationId xmlns:a16="http://schemas.microsoft.com/office/drawing/2014/main" id="{1BD2DD3F-6233-2C8E-B3A9-574E8209D2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4866" y="579713"/>
            <a:ext cx="956659" cy="956659"/>
          </a:xfrm>
          <a:prstGeom prst="rect">
            <a:avLst/>
          </a:prstGeom>
        </p:spPr>
      </p:pic>
      <p:pic>
        <p:nvPicPr>
          <p:cNvPr id="7" name="Graphic 6">
            <a:extLst>
              <a:ext uri="{FF2B5EF4-FFF2-40B4-BE49-F238E27FC236}">
                <a16:creationId xmlns:a16="http://schemas.microsoft.com/office/drawing/2014/main" id="{AC167B5D-CC87-FDC3-A689-E8210F856C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3360" y="4848696"/>
            <a:ext cx="933501" cy="933501"/>
          </a:xfrm>
          <a:prstGeom prst="rect">
            <a:avLst/>
          </a:prstGeom>
        </p:spPr>
      </p:pic>
      <p:pic>
        <p:nvPicPr>
          <p:cNvPr id="9" name="Graphic 8">
            <a:extLst>
              <a:ext uri="{FF2B5EF4-FFF2-40B4-BE49-F238E27FC236}">
                <a16:creationId xmlns:a16="http://schemas.microsoft.com/office/drawing/2014/main" id="{0B373B27-43EB-3342-3C9D-BB86D6F817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61694" y="737573"/>
            <a:ext cx="956660" cy="956660"/>
          </a:xfrm>
          <a:prstGeom prst="rect">
            <a:avLst/>
          </a:prstGeom>
        </p:spPr>
      </p:pic>
      <p:pic>
        <p:nvPicPr>
          <p:cNvPr id="11" name="Graphic 10">
            <a:extLst>
              <a:ext uri="{FF2B5EF4-FFF2-40B4-BE49-F238E27FC236}">
                <a16:creationId xmlns:a16="http://schemas.microsoft.com/office/drawing/2014/main" id="{300C4330-D8E8-9FCA-9C68-61B371359B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94958" y="1058043"/>
            <a:ext cx="1148255" cy="1148255"/>
          </a:xfrm>
          <a:prstGeom prst="rect">
            <a:avLst/>
          </a:prstGeom>
        </p:spPr>
      </p:pic>
      <p:pic>
        <p:nvPicPr>
          <p:cNvPr id="13" name="Graphic 12">
            <a:extLst>
              <a:ext uri="{FF2B5EF4-FFF2-40B4-BE49-F238E27FC236}">
                <a16:creationId xmlns:a16="http://schemas.microsoft.com/office/drawing/2014/main" id="{37627D75-6C04-6081-86CD-783EF3B290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35792" y="5256680"/>
            <a:ext cx="1051034" cy="1051034"/>
          </a:xfrm>
          <a:prstGeom prst="rect">
            <a:avLst/>
          </a:prstGeom>
        </p:spPr>
      </p:pic>
      <p:pic>
        <p:nvPicPr>
          <p:cNvPr id="15" name="Graphic 14">
            <a:extLst>
              <a:ext uri="{FF2B5EF4-FFF2-40B4-BE49-F238E27FC236}">
                <a16:creationId xmlns:a16="http://schemas.microsoft.com/office/drawing/2014/main" id="{0472CEB6-FC3E-AFD4-668E-6EB086A36C0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34114" y="607823"/>
            <a:ext cx="1148255" cy="1148255"/>
          </a:xfrm>
          <a:prstGeom prst="rect">
            <a:avLst/>
          </a:prstGeom>
        </p:spPr>
      </p:pic>
      <p:pic>
        <p:nvPicPr>
          <p:cNvPr id="17" name="Graphic 16">
            <a:extLst>
              <a:ext uri="{FF2B5EF4-FFF2-40B4-BE49-F238E27FC236}">
                <a16:creationId xmlns:a16="http://schemas.microsoft.com/office/drawing/2014/main" id="{11CA08E1-493E-9B15-4249-94B1542A31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74576" y="5256680"/>
            <a:ext cx="1051034" cy="1051034"/>
          </a:xfrm>
          <a:prstGeom prst="rect">
            <a:avLst/>
          </a:prstGeom>
        </p:spPr>
      </p:pic>
      <p:pic>
        <p:nvPicPr>
          <p:cNvPr id="19" name="Graphic 18">
            <a:extLst>
              <a:ext uri="{FF2B5EF4-FFF2-40B4-BE49-F238E27FC236}">
                <a16:creationId xmlns:a16="http://schemas.microsoft.com/office/drawing/2014/main" id="{084E8517-5A18-B8CE-A53B-8EFEF8AF9E7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08144" y="1198385"/>
            <a:ext cx="1183290" cy="1183290"/>
          </a:xfrm>
          <a:prstGeom prst="rect">
            <a:avLst/>
          </a:prstGeom>
        </p:spPr>
      </p:pic>
      <p:pic>
        <p:nvPicPr>
          <p:cNvPr id="21" name="Graphic 20">
            <a:extLst>
              <a:ext uri="{FF2B5EF4-FFF2-40B4-BE49-F238E27FC236}">
                <a16:creationId xmlns:a16="http://schemas.microsoft.com/office/drawing/2014/main" id="{84AA89B8-A13E-8D2F-8E5C-761638E8AAF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11889" y="5069392"/>
            <a:ext cx="914235" cy="914235"/>
          </a:xfrm>
          <a:prstGeom prst="rect">
            <a:avLst/>
          </a:prstGeom>
        </p:spPr>
      </p:pic>
    </p:spTree>
    <p:extLst>
      <p:ext uri="{BB962C8B-B14F-4D97-AF65-F5344CB8AC3E}">
        <p14:creationId xmlns:p14="http://schemas.microsoft.com/office/powerpoint/2010/main" val="309915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E23-0BCA-90F7-2312-71850E685C84}"/>
              </a:ext>
            </a:extLst>
          </p:cNvPr>
          <p:cNvSpPr>
            <a:spLocks noGrp="1"/>
          </p:cNvSpPr>
          <p:nvPr>
            <p:ph type="title"/>
          </p:nvPr>
        </p:nvSpPr>
        <p:spPr>
          <a:xfrm>
            <a:off x="978876" y="501344"/>
            <a:ext cx="6664569" cy="947860"/>
          </a:xfrm>
        </p:spPr>
        <p:txBody>
          <a:bodyPr anchor="t">
            <a:noAutofit/>
          </a:bodyPr>
          <a:lstStyle/>
          <a:p>
            <a:r>
              <a:rPr lang="en-US" sz="4800" b="1" dirty="0"/>
              <a:t>Our priorities include: </a:t>
            </a:r>
            <a:endParaRPr lang="en-US" sz="4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7BC0582-A86F-7F88-A2E7-22D56DB9D47D}"/>
              </a:ext>
            </a:extLst>
          </p:cNvPr>
          <p:cNvSpPr>
            <a:spLocks noGrp="1"/>
          </p:cNvSpPr>
          <p:nvPr>
            <p:ph idx="1"/>
          </p:nvPr>
        </p:nvSpPr>
        <p:spPr>
          <a:xfrm>
            <a:off x="2573215" y="1778981"/>
            <a:ext cx="6453555" cy="1010136"/>
          </a:xfrm>
        </p:spPr>
        <p:txBody>
          <a:bodyPr>
            <a:normAutofit/>
          </a:bodyPr>
          <a:lstStyle/>
          <a:p>
            <a:pPr marL="0" indent="0">
              <a:lnSpc>
                <a:spcPct val="100000"/>
              </a:lnSpc>
              <a:buNone/>
            </a:pPr>
            <a:r>
              <a:rPr lang="en-US" sz="2400" b="1" dirty="0">
                <a:solidFill>
                  <a:schemeClr val="accent3"/>
                </a:solidFill>
              </a:rPr>
              <a:t>Drivers never drive distracted </a:t>
            </a:r>
            <a:r>
              <a:rPr lang="en-US" sz="2400" dirty="0"/>
              <a:t>– to protect passengers and bystanders.</a:t>
            </a:r>
            <a:endParaRPr lang="en-US" sz="2400" dirty="0">
              <a:latin typeface="+mj-lt"/>
              <a:cs typeface="Calibri" panose="020F0502020204030204" pitchFamily="34" charset="0"/>
            </a:endParaRPr>
          </a:p>
        </p:txBody>
      </p:sp>
      <p:sp>
        <p:nvSpPr>
          <p:cNvPr id="4" name="Content Placeholder 2">
            <a:extLst>
              <a:ext uri="{FF2B5EF4-FFF2-40B4-BE49-F238E27FC236}">
                <a16:creationId xmlns:a16="http://schemas.microsoft.com/office/drawing/2014/main" id="{C274B12D-55A3-E330-EB64-7946C5C0886C}"/>
              </a:ext>
            </a:extLst>
          </p:cNvPr>
          <p:cNvSpPr txBox="1">
            <a:spLocks/>
          </p:cNvSpPr>
          <p:nvPr/>
        </p:nvSpPr>
        <p:spPr>
          <a:xfrm>
            <a:off x="2622428" y="3221283"/>
            <a:ext cx="5161695" cy="923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400" b="1" dirty="0">
                <a:solidFill>
                  <a:schemeClr val="accent3"/>
                </a:solidFill>
              </a:rPr>
              <a:t>Speak up </a:t>
            </a:r>
            <a:r>
              <a:rPr lang="en-US" sz="2400" dirty="0"/>
              <a:t>if you are with a driver who is distracted.</a:t>
            </a:r>
            <a:endParaRPr lang="en-US" sz="2400" dirty="0">
              <a:latin typeface="+mj-lt"/>
              <a:cs typeface="Calibri" panose="020F0502020204030204" pitchFamily="34" charset="0"/>
            </a:endParaRPr>
          </a:p>
        </p:txBody>
      </p:sp>
      <p:sp>
        <p:nvSpPr>
          <p:cNvPr id="5" name="Content Placeholder 2">
            <a:extLst>
              <a:ext uri="{FF2B5EF4-FFF2-40B4-BE49-F238E27FC236}">
                <a16:creationId xmlns:a16="http://schemas.microsoft.com/office/drawing/2014/main" id="{57F93849-D3BB-D6F2-9A71-DA7CAB7E31CF}"/>
              </a:ext>
            </a:extLst>
          </p:cNvPr>
          <p:cNvSpPr txBox="1">
            <a:spLocks/>
          </p:cNvSpPr>
          <p:nvPr/>
        </p:nvSpPr>
        <p:spPr>
          <a:xfrm>
            <a:off x="2622429" y="4507034"/>
            <a:ext cx="5621460" cy="1231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solidFill>
                  <a:schemeClr val="accent3"/>
                </a:solidFill>
              </a:rPr>
              <a:t>Employees should encourage </a:t>
            </a:r>
            <a:r>
              <a:rPr lang="en-US" sz="2400" dirty="0"/>
              <a:t>co-workers, friends, and family to drive distraction-free.</a:t>
            </a:r>
            <a:endParaRPr lang="en-US" sz="2400" dirty="0">
              <a:latin typeface="+mj-lt"/>
              <a:cs typeface="Calibri" panose="020F0502020204030204" pitchFamily="34" charset="0"/>
            </a:endParaRPr>
          </a:p>
        </p:txBody>
      </p:sp>
      <p:pic>
        <p:nvPicPr>
          <p:cNvPr id="7" name="Graphic 6">
            <a:extLst>
              <a:ext uri="{FF2B5EF4-FFF2-40B4-BE49-F238E27FC236}">
                <a16:creationId xmlns:a16="http://schemas.microsoft.com/office/drawing/2014/main" id="{B5751537-8757-3D4F-978F-1BA37AE17D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8876" y="3016739"/>
            <a:ext cx="1231900" cy="1231900"/>
          </a:xfrm>
          <a:prstGeom prst="rect">
            <a:avLst/>
          </a:prstGeom>
        </p:spPr>
      </p:pic>
      <p:pic>
        <p:nvPicPr>
          <p:cNvPr id="9" name="Graphic 8">
            <a:extLst>
              <a:ext uri="{FF2B5EF4-FFF2-40B4-BE49-F238E27FC236}">
                <a16:creationId xmlns:a16="http://schemas.microsoft.com/office/drawing/2014/main" id="{8F3D235C-F87F-B686-484B-F0A7AA5A61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876" y="1618273"/>
            <a:ext cx="1231902" cy="1231902"/>
          </a:xfrm>
          <a:prstGeom prst="rect">
            <a:avLst/>
          </a:prstGeom>
        </p:spPr>
      </p:pic>
      <p:pic>
        <p:nvPicPr>
          <p:cNvPr id="11" name="Graphic 10">
            <a:extLst>
              <a:ext uri="{FF2B5EF4-FFF2-40B4-BE49-F238E27FC236}">
                <a16:creationId xmlns:a16="http://schemas.microsoft.com/office/drawing/2014/main" id="{A48F0166-00E0-3A74-42A4-D7C85559D6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8876" y="4415203"/>
            <a:ext cx="1231901" cy="1231901"/>
          </a:xfrm>
          <a:prstGeom prst="rect">
            <a:avLst/>
          </a:prstGeom>
        </p:spPr>
      </p:pic>
    </p:spTree>
    <p:extLst>
      <p:ext uri="{BB962C8B-B14F-4D97-AF65-F5344CB8AC3E}">
        <p14:creationId xmlns:p14="http://schemas.microsoft.com/office/powerpoint/2010/main" val="107220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BEA415E-B431-DFF7-73E9-FB85163794FF}"/>
              </a:ext>
            </a:extLst>
          </p:cNvPr>
          <p:cNvSpPr>
            <a:spLocks noGrp="1"/>
          </p:cNvSpPr>
          <p:nvPr>
            <p:ph type="title"/>
          </p:nvPr>
        </p:nvSpPr>
        <p:spPr>
          <a:xfrm>
            <a:off x="5649823" y="2882062"/>
            <a:ext cx="4799578" cy="1484295"/>
          </a:xfrm>
        </p:spPr>
        <p:txBody>
          <a:bodyPr>
            <a:normAutofit/>
          </a:bodyPr>
          <a:lstStyle/>
          <a:p>
            <a:r>
              <a:rPr lang="en-US" sz="2000" dirty="0"/>
              <a:t>What do we have to do differently to operationalize the policy for individuals, for departments, for our workplace, for our community? </a:t>
            </a:r>
          </a:p>
        </p:txBody>
      </p:sp>
      <p:graphicFrame>
        <p:nvGraphicFramePr>
          <p:cNvPr id="14" name="Diagram 13">
            <a:extLst>
              <a:ext uri="{FF2B5EF4-FFF2-40B4-BE49-F238E27FC236}">
                <a16:creationId xmlns:a16="http://schemas.microsoft.com/office/drawing/2014/main" id="{321ABE77-0232-50B4-1352-C84E7B3C2205}"/>
              </a:ext>
            </a:extLst>
          </p:cNvPr>
          <p:cNvGraphicFramePr/>
          <p:nvPr>
            <p:extLst>
              <p:ext uri="{D42A27DB-BD31-4B8C-83A1-F6EECF244321}">
                <p14:modId xmlns:p14="http://schemas.microsoft.com/office/powerpoint/2010/main" val="3921825056"/>
              </p:ext>
            </p:extLst>
          </p:nvPr>
        </p:nvGraphicFramePr>
        <p:xfrm>
          <a:off x="773025" y="2039742"/>
          <a:ext cx="4876798" cy="3600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5E4E9681-9897-2EA2-CBB7-07EAA50EAA00}"/>
              </a:ext>
            </a:extLst>
          </p:cNvPr>
          <p:cNvSpPr txBox="1">
            <a:spLocks/>
          </p:cNvSpPr>
          <p:nvPr/>
        </p:nvSpPr>
        <p:spPr>
          <a:xfrm>
            <a:off x="2093302" y="552938"/>
            <a:ext cx="7336448" cy="13366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t>Growing a Culture of Safety</a:t>
            </a:r>
            <a:endParaRPr lang="en-US" sz="4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039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E23-0BCA-90F7-2312-71850E685C84}"/>
              </a:ext>
            </a:extLst>
          </p:cNvPr>
          <p:cNvSpPr>
            <a:spLocks noGrp="1"/>
          </p:cNvSpPr>
          <p:nvPr>
            <p:ph type="title"/>
          </p:nvPr>
        </p:nvSpPr>
        <p:spPr>
          <a:xfrm>
            <a:off x="883627" y="1524488"/>
            <a:ext cx="4506058" cy="1336674"/>
          </a:xfrm>
        </p:spPr>
        <p:txBody>
          <a:bodyPr anchor="t">
            <a:noAutofit/>
          </a:bodyPr>
          <a:lstStyle/>
          <a:p>
            <a:r>
              <a:rPr lang="en-US" sz="4800" b="1" dirty="0"/>
              <a:t>Growing a Culture of Safety</a:t>
            </a:r>
            <a:endParaRPr lang="en-US" sz="4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7BC0582-A86F-7F88-A2E7-22D56DB9D47D}"/>
              </a:ext>
            </a:extLst>
          </p:cNvPr>
          <p:cNvSpPr>
            <a:spLocks noGrp="1"/>
          </p:cNvSpPr>
          <p:nvPr>
            <p:ph idx="1"/>
          </p:nvPr>
        </p:nvSpPr>
        <p:spPr>
          <a:xfrm>
            <a:off x="883627" y="3183304"/>
            <a:ext cx="5440973" cy="1117234"/>
          </a:xfrm>
        </p:spPr>
        <p:txBody>
          <a:bodyPr>
            <a:normAutofit/>
          </a:bodyPr>
          <a:lstStyle/>
          <a:p>
            <a:pPr marL="0" indent="0">
              <a:lnSpc>
                <a:spcPct val="100000"/>
              </a:lnSpc>
              <a:buNone/>
            </a:pPr>
            <a:r>
              <a:rPr lang="en-US" sz="2400" b="1" dirty="0">
                <a:solidFill>
                  <a:schemeClr val="accent3"/>
                </a:solidFill>
              </a:rPr>
              <a:t>EVERYONE is involved </a:t>
            </a:r>
            <a:r>
              <a:rPr lang="en-US" sz="2400" dirty="0"/>
              <a:t>in promoting a safe, responsible culture.</a:t>
            </a:r>
            <a:endParaRPr lang="en-US" sz="2400" dirty="0">
              <a:latin typeface="+mj-lt"/>
              <a:cs typeface="Calibri" panose="020F0502020204030204" pitchFamily="34" charset="0"/>
            </a:endParaRPr>
          </a:p>
        </p:txBody>
      </p:sp>
      <p:pic>
        <p:nvPicPr>
          <p:cNvPr id="8" name="Picture 7" descr="A picture containing toy&#10;&#10;Description automatically generated">
            <a:extLst>
              <a:ext uri="{FF2B5EF4-FFF2-40B4-BE49-F238E27FC236}">
                <a16:creationId xmlns:a16="http://schemas.microsoft.com/office/drawing/2014/main" id="{B8ED8BD6-8B50-7053-5111-31570BB865FA}"/>
              </a:ext>
            </a:extLst>
          </p:cNvPr>
          <p:cNvPicPr>
            <a:picLocks noChangeAspect="1"/>
          </p:cNvPicPr>
          <p:nvPr/>
        </p:nvPicPr>
        <p:blipFill>
          <a:blip r:embed="rId3"/>
          <a:stretch>
            <a:fillRect/>
          </a:stretch>
        </p:blipFill>
        <p:spPr>
          <a:xfrm>
            <a:off x="6096000" y="785811"/>
            <a:ext cx="5603875" cy="5603875"/>
          </a:xfrm>
          <a:prstGeom prst="rect">
            <a:avLst/>
          </a:prstGeom>
        </p:spPr>
      </p:pic>
      <p:sp>
        <p:nvSpPr>
          <p:cNvPr id="4" name="Content Placeholder 2">
            <a:extLst>
              <a:ext uri="{FF2B5EF4-FFF2-40B4-BE49-F238E27FC236}">
                <a16:creationId xmlns:a16="http://schemas.microsoft.com/office/drawing/2014/main" id="{D31E7747-8DD0-66A8-32B2-2A47D441482A}"/>
              </a:ext>
            </a:extLst>
          </p:cNvPr>
          <p:cNvSpPr txBox="1">
            <a:spLocks/>
          </p:cNvSpPr>
          <p:nvPr/>
        </p:nvSpPr>
        <p:spPr>
          <a:xfrm>
            <a:off x="883627" y="4300538"/>
            <a:ext cx="5145698" cy="1564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t>This culture encourages </a:t>
            </a:r>
            <a:r>
              <a:rPr lang="en-US" sz="2400" b="1" dirty="0">
                <a:solidFill>
                  <a:schemeClr val="accent3"/>
                </a:solidFill>
              </a:rPr>
              <a:t>EVERYONE to speak up </a:t>
            </a:r>
            <a:r>
              <a:rPr lang="en-US" sz="2400" dirty="0"/>
              <a:t>and get involved in a situation when intervention is needed.</a:t>
            </a: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394796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66636E40-5755-051C-689F-EEB23BFF6603}"/>
              </a:ext>
            </a:extLst>
          </p:cNvPr>
          <p:cNvPicPr>
            <a:picLocks noChangeAspect="1"/>
          </p:cNvPicPr>
          <p:nvPr/>
        </p:nvPicPr>
        <p:blipFill>
          <a:blip r:embed="rId3"/>
          <a:stretch>
            <a:fillRect/>
          </a:stretch>
        </p:blipFill>
        <p:spPr>
          <a:xfrm>
            <a:off x="2447926" y="1102430"/>
            <a:ext cx="7772400" cy="5596128"/>
          </a:xfrm>
          <a:prstGeom prst="rect">
            <a:avLst/>
          </a:prstGeom>
        </p:spPr>
      </p:pic>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3200400" y="401219"/>
            <a:ext cx="5791200" cy="1010336"/>
          </a:xfrm>
        </p:spPr>
        <p:txBody>
          <a:bodyPr>
            <a:normAutofit fontScale="90000"/>
          </a:bodyPr>
          <a:lstStyle/>
          <a:p>
            <a:pPr algn="ctr"/>
            <a:r>
              <a:rPr lang="en-US" b="1" dirty="0"/>
              <a:t>To intervene, do so with:</a:t>
            </a:r>
          </a:p>
        </p:txBody>
      </p:sp>
      <p:sp>
        <p:nvSpPr>
          <p:cNvPr id="3" name="Content Placeholder 2">
            <a:extLst>
              <a:ext uri="{FF2B5EF4-FFF2-40B4-BE49-F238E27FC236}">
                <a16:creationId xmlns:a16="http://schemas.microsoft.com/office/drawing/2014/main" id="{7764A294-3AC2-7C27-71B7-3CFD28B343B0}"/>
              </a:ext>
            </a:extLst>
          </p:cNvPr>
          <p:cNvSpPr>
            <a:spLocks noGrp="1"/>
          </p:cNvSpPr>
          <p:nvPr>
            <p:ph idx="1"/>
          </p:nvPr>
        </p:nvSpPr>
        <p:spPr>
          <a:xfrm>
            <a:off x="2447926" y="2097872"/>
            <a:ext cx="922592" cy="517519"/>
          </a:xfrm>
        </p:spPr>
        <p:txBody>
          <a:bodyPr>
            <a:normAutofit fontScale="92500"/>
          </a:bodyPr>
          <a:lstStyle/>
          <a:p>
            <a:pPr marL="0" indent="0">
              <a:buNone/>
            </a:pPr>
            <a:r>
              <a:rPr lang="en-US" dirty="0"/>
              <a:t>CARE</a:t>
            </a:r>
          </a:p>
        </p:txBody>
      </p:sp>
      <p:cxnSp>
        <p:nvCxnSpPr>
          <p:cNvPr id="5" name="Straight Arrow Connector 4">
            <a:extLst>
              <a:ext uri="{FF2B5EF4-FFF2-40B4-BE49-F238E27FC236}">
                <a16:creationId xmlns:a16="http://schemas.microsoft.com/office/drawing/2014/main" id="{67ADCAC6-0F7F-E983-E2E1-C9C07845138A}"/>
              </a:ext>
            </a:extLst>
          </p:cNvPr>
          <p:cNvCxnSpPr>
            <a:cxnSpLocks/>
          </p:cNvCxnSpPr>
          <p:nvPr/>
        </p:nvCxnSpPr>
        <p:spPr>
          <a:xfrm flipH="1" flipV="1">
            <a:off x="3543301" y="2431092"/>
            <a:ext cx="1491995" cy="68483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C65755E-2C6A-D54F-6DC9-84826866867C}"/>
              </a:ext>
            </a:extLst>
          </p:cNvPr>
          <p:cNvCxnSpPr>
            <a:cxnSpLocks/>
          </p:cNvCxnSpPr>
          <p:nvPr/>
        </p:nvCxnSpPr>
        <p:spPr>
          <a:xfrm flipV="1">
            <a:off x="7432929" y="3115928"/>
            <a:ext cx="2162175" cy="51976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CC0A6AA6-874B-E3B1-0910-9B9795A72D34}"/>
              </a:ext>
            </a:extLst>
          </p:cNvPr>
          <p:cNvCxnSpPr>
            <a:cxnSpLocks/>
          </p:cNvCxnSpPr>
          <p:nvPr/>
        </p:nvCxnSpPr>
        <p:spPr>
          <a:xfrm flipH="1">
            <a:off x="2596896" y="4812581"/>
            <a:ext cx="1950720" cy="94298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0A4CF113-6324-89F0-26A1-132B2BD28130}"/>
              </a:ext>
            </a:extLst>
          </p:cNvPr>
          <p:cNvSpPr txBox="1">
            <a:spLocks/>
          </p:cNvSpPr>
          <p:nvPr/>
        </p:nvSpPr>
        <p:spPr>
          <a:xfrm>
            <a:off x="9744074" y="2857169"/>
            <a:ext cx="2771775" cy="51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CALM</a:t>
            </a:r>
          </a:p>
        </p:txBody>
      </p:sp>
      <p:sp>
        <p:nvSpPr>
          <p:cNvPr id="10" name="Content Placeholder 2">
            <a:extLst>
              <a:ext uri="{FF2B5EF4-FFF2-40B4-BE49-F238E27FC236}">
                <a16:creationId xmlns:a16="http://schemas.microsoft.com/office/drawing/2014/main" id="{DD6E44E2-B8EF-6381-4A8F-B10BD848CABF}"/>
              </a:ext>
            </a:extLst>
          </p:cNvPr>
          <p:cNvSpPr txBox="1">
            <a:spLocks/>
          </p:cNvSpPr>
          <p:nvPr/>
        </p:nvSpPr>
        <p:spPr>
          <a:xfrm>
            <a:off x="428625" y="5496809"/>
            <a:ext cx="2771775" cy="51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CONFIDENCE</a:t>
            </a:r>
          </a:p>
        </p:txBody>
      </p:sp>
    </p:spTree>
    <p:extLst>
      <p:ext uri="{BB962C8B-B14F-4D97-AF65-F5344CB8AC3E}">
        <p14:creationId xmlns:p14="http://schemas.microsoft.com/office/powerpoint/2010/main" val="376330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C336E-A9C5-9A03-96B9-AB31D1172E70}"/>
              </a:ext>
            </a:extLst>
          </p:cNvPr>
          <p:cNvSpPr>
            <a:spLocks noGrp="1"/>
          </p:cNvSpPr>
          <p:nvPr>
            <p:ph type="title"/>
          </p:nvPr>
        </p:nvSpPr>
        <p:spPr>
          <a:xfrm>
            <a:off x="2327289" y="1353259"/>
            <a:ext cx="2905887" cy="764995"/>
          </a:xfrm>
        </p:spPr>
        <p:txBody>
          <a:bodyPr>
            <a:normAutofit/>
          </a:bodyPr>
          <a:lstStyle/>
          <a:p>
            <a:r>
              <a:rPr lang="en-US" b="1" dirty="0"/>
              <a:t>What I see:</a:t>
            </a:r>
          </a:p>
        </p:txBody>
      </p:sp>
      <p:pic>
        <p:nvPicPr>
          <p:cNvPr id="6" name="Graphic 5">
            <a:extLst>
              <a:ext uri="{FF2B5EF4-FFF2-40B4-BE49-F238E27FC236}">
                <a16:creationId xmlns:a16="http://schemas.microsoft.com/office/drawing/2014/main" id="{1769CBA1-3E51-2C68-6EF8-11703AE28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981" y="1264262"/>
            <a:ext cx="942987" cy="942987"/>
          </a:xfrm>
          <a:prstGeom prst="rect">
            <a:avLst/>
          </a:prstGeom>
        </p:spPr>
      </p:pic>
      <p:sp>
        <p:nvSpPr>
          <p:cNvPr id="13" name="Content Placeholder 2">
            <a:extLst>
              <a:ext uri="{FF2B5EF4-FFF2-40B4-BE49-F238E27FC236}">
                <a16:creationId xmlns:a16="http://schemas.microsoft.com/office/drawing/2014/main" id="{4562CD46-B219-BEA1-2760-BE24CCE60E6F}"/>
              </a:ext>
            </a:extLst>
          </p:cNvPr>
          <p:cNvSpPr txBox="1">
            <a:spLocks/>
          </p:cNvSpPr>
          <p:nvPr/>
        </p:nvSpPr>
        <p:spPr>
          <a:xfrm>
            <a:off x="1101982" y="2486286"/>
            <a:ext cx="4604166" cy="1499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t>You are a passenger in a vehicle, and the driver reaches for their mobile phone.</a:t>
            </a:r>
          </a:p>
        </p:txBody>
      </p:sp>
      <p:pic>
        <p:nvPicPr>
          <p:cNvPr id="17" name="Graphic 16">
            <a:extLst>
              <a:ext uri="{FF2B5EF4-FFF2-40B4-BE49-F238E27FC236}">
                <a16:creationId xmlns:a16="http://schemas.microsoft.com/office/drawing/2014/main" id="{606EEB94-2ED4-0889-4EB2-5047E8CF2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6148" y="1264262"/>
            <a:ext cx="2931150" cy="2931150"/>
          </a:xfrm>
          <a:prstGeom prst="rect">
            <a:avLst/>
          </a:prstGeom>
        </p:spPr>
      </p:pic>
      <p:sp>
        <p:nvSpPr>
          <p:cNvPr id="18" name="Title 1">
            <a:extLst>
              <a:ext uri="{FF2B5EF4-FFF2-40B4-BE49-F238E27FC236}">
                <a16:creationId xmlns:a16="http://schemas.microsoft.com/office/drawing/2014/main" id="{92BDF762-5601-2C21-4401-FB4923AE4105}"/>
              </a:ext>
            </a:extLst>
          </p:cNvPr>
          <p:cNvSpPr txBox="1">
            <a:spLocks/>
          </p:cNvSpPr>
          <p:nvPr/>
        </p:nvSpPr>
        <p:spPr>
          <a:xfrm>
            <a:off x="2327289" y="4819321"/>
            <a:ext cx="2905887" cy="76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What I say:</a:t>
            </a:r>
          </a:p>
        </p:txBody>
      </p:sp>
      <p:pic>
        <p:nvPicPr>
          <p:cNvPr id="20" name="Picture 19" descr="Icon&#10;&#10;Description automatically generated">
            <a:extLst>
              <a:ext uri="{FF2B5EF4-FFF2-40B4-BE49-F238E27FC236}">
                <a16:creationId xmlns:a16="http://schemas.microsoft.com/office/drawing/2014/main" id="{A04977B3-D2D4-EC57-B091-C404FD4C57A9}"/>
              </a:ext>
            </a:extLst>
          </p:cNvPr>
          <p:cNvPicPr>
            <a:picLocks noChangeAspect="1"/>
          </p:cNvPicPr>
          <p:nvPr/>
        </p:nvPicPr>
        <p:blipFill>
          <a:blip r:embed="rId8"/>
          <a:stretch>
            <a:fillRect/>
          </a:stretch>
        </p:blipFill>
        <p:spPr>
          <a:xfrm rot="17322098">
            <a:off x="10141721" y="698631"/>
            <a:ext cx="2108013" cy="5090628"/>
          </a:xfrm>
          <a:prstGeom prst="rect">
            <a:avLst/>
          </a:prstGeom>
        </p:spPr>
      </p:pic>
      <p:pic>
        <p:nvPicPr>
          <p:cNvPr id="22" name="Graphic 21">
            <a:extLst>
              <a:ext uri="{FF2B5EF4-FFF2-40B4-BE49-F238E27FC236}">
                <a16:creationId xmlns:a16="http://schemas.microsoft.com/office/drawing/2014/main" id="{61B8C40B-949F-2AA7-147F-B60A9370DF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0819" y="4595640"/>
            <a:ext cx="1225308" cy="1225308"/>
          </a:xfrm>
          <a:prstGeom prst="rect">
            <a:avLst/>
          </a:prstGeom>
        </p:spPr>
      </p:pic>
    </p:spTree>
    <p:extLst>
      <p:ext uri="{BB962C8B-B14F-4D97-AF65-F5344CB8AC3E}">
        <p14:creationId xmlns:p14="http://schemas.microsoft.com/office/powerpoint/2010/main" val="2690221116"/>
      </p:ext>
    </p:extLst>
  </p:cSld>
  <p:clrMapOvr>
    <a:masterClrMapping/>
  </p:clrMapOvr>
</p:sld>
</file>

<file path=ppt/theme/theme1.xml><?xml version="1.0" encoding="utf-8"?>
<a:theme xmlns:a="http://schemas.openxmlformats.org/drawingml/2006/main" name="Office Theme">
  <a:themeElements>
    <a:clrScheme name="DD Toolkit">
      <a:dk1>
        <a:srgbClr val="002D48"/>
      </a:dk1>
      <a:lt1>
        <a:srgbClr val="FBFFFF"/>
      </a:lt1>
      <a:dk2>
        <a:srgbClr val="002D48"/>
      </a:dk2>
      <a:lt2>
        <a:srgbClr val="3C80C3"/>
      </a:lt2>
      <a:accent1>
        <a:srgbClr val="3C80C3"/>
      </a:accent1>
      <a:accent2>
        <a:srgbClr val="30669D"/>
      </a:accent2>
      <a:accent3>
        <a:srgbClr val="00A44A"/>
      </a:accent3>
      <a:accent4>
        <a:srgbClr val="EDE1B7"/>
      </a:accent4>
      <a:accent5>
        <a:srgbClr val="C6E6F9"/>
      </a:accent5>
      <a:accent6>
        <a:srgbClr val="00D865"/>
      </a:accent6>
      <a:hlink>
        <a:srgbClr val="00A44A"/>
      </a:hlink>
      <a:folHlink>
        <a:srgbClr val="00793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D06828AA45064393908269589553A4" ma:contentTypeVersion="17" ma:contentTypeDescription="Create a new document." ma:contentTypeScope="" ma:versionID="058be9e2717ff78eddf4f5715b7a61f8">
  <xsd:schema xmlns:xsd="http://www.w3.org/2001/XMLSchema" xmlns:xs="http://www.w3.org/2001/XMLSchema" xmlns:p="http://schemas.microsoft.com/office/2006/metadata/properties" xmlns:ns1="http://schemas.microsoft.com/sharepoint/v3" xmlns:ns2="b5fa2d84-e915-43ad-8f13-9e9372525d4a" xmlns:ns3="07a5c668-2ee6-4575-a00a-a84628e824f7" targetNamespace="http://schemas.microsoft.com/office/2006/metadata/properties" ma:root="true" ma:fieldsID="d54c3463985e2b9c4183c0770551a2c9" ns1:_="" ns2:_="" ns3:_="">
    <xsd:import namespace="http://schemas.microsoft.com/sharepoint/v3"/>
    <xsd:import namespace="b5fa2d84-e915-43ad-8f13-9e9372525d4a"/>
    <xsd:import namespace="07a5c668-2ee6-4575-a00a-a84628e824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ServiceLocation" minOccurs="0"/>
                <xsd:element ref="ns3:MediaLengthInSeconds" minOccurs="0"/>
                <xsd:element ref="ns3:lcf76f155ced4ddcb4097134ff3c332f" minOccurs="0"/>
                <xsd:element ref="ns2:TaxCatchAll" minOccurs="0"/>
                <xsd:element ref="ns3: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fa2d84-e915-43ad-8f13-9e9372525d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7d57b8-e44d-4c5d-a761-22b2e264416a}" ma:internalName="TaxCatchAll" ma:showField="CatchAllData" ma:web="b5fa2d84-e915-43ad-8f13-9e9372525d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a5c668-2ee6-4575-a00a-a84628e824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Preview" ma:index="24" nillable="true" ma:displayName="Preview" ma:internalName="Preview">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7a5c668-2ee6-4575-a00a-a84628e824f7">
      <Terms xmlns="http://schemas.microsoft.com/office/infopath/2007/PartnerControls"/>
    </lcf76f155ced4ddcb4097134ff3c332f>
    <Preview xmlns="07a5c668-2ee6-4575-a00a-a84628e824f7" xsi:nil="true"/>
    <TaxCatchAll xmlns="b5fa2d84-e915-43ad-8f13-9e9372525d4a" xsi:nil="true"/>
  </documentManagement>
</p:properties>
</file>

<file path=customXml/itemProps1.xml><?xml version="1.0" encoding="utf-8"?>
<ds:datastoreItem xmlns:ds="http://schemas.openxmlformats.org/officeDocument/2006/customXml" ds:itemID="{004F325F-691C-493F-B9E5-94BE6364D146}">
  <ds:schemaRefs>
    <ds:schemaRef ds:uri="http://schemas.microsoft.com/sharepoint/v3/contenttype/forms"/>
  </ds:schemaRefs>
</ds:datastoreItem>
</file>

<file path=customXml/itemProps2.xml><?xml version="1.0" encoding="utf-8"?>
<ds:datastoreItem xmlns:ds="http://schemas.openxmlformats.org/officeDocument/2006/customXml" ds:itemID="{C2C3CA1C-B0CA-4196-BFA9-C2AAA3F2B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fa2d84-e915-43ad-8f13-9e9372525d4a"/>
    <ds:schemaRef ds:uri="07a5c668-2ee6-4575-a00a-a84628e824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635AA-CC74-480E-AAF3-D24BAB1BCBC0}">
  <ds:schemaRefs>
    <ds:schemaRef ds:uri="http://schemas.microsoft.com/office/2006/metadata/properties"/>
    <ds:schemaRef ds:uri="http://schemas.microsoft.com/office/infopath/2007/PartnerControls"/>
    <ds:schemaRef ds:uri="http://schemas.microsoft.com/sharepoint/v3"/>
    <ds:schemaRef ds:uri="07a5c668-2ee6-4575-a00a-a84628e824f7"/>
    <ds:schemaRef ds:uri="b5fa2d84-e915-43ad-8f13-9e9372525d4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4553</TotalTime>
  <Words>1868</Words>
  <Application>Microsoft Macintosh PowerPoint</Application>
  <PresentationFormat>Widescreen</PresentationFormat>
  <Paragraphs>157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AAAAAC+Calibri-Bold</vt:lpstr>
      <vt:lpstr>AAAAAF+Calibri</vt:lpstr>
      <vt:lpstr>AAAAAF+Calibri-Italic</vt:lpstr>
      <vt:lpstr>Arial</vt:lpstr>
      <vt:lpstr>Calibri</vt:lpstr>
      <vt:lpstr>Calibri Light</vt:lpstr>
      <vt:lpstr>Symbol</vt:lpstr>
      <vt:lpstr>Office Theme</vt:lpstr>
      <vt:lpstr>Welcome!</vt:lpstr>
      <vt:lpstr>Why address distracted driving in the workplace?  </vt:lpstr>
      <vt:lpstr>Distracted driving is…?</vt:lpstr>
      <vt:lpstr>Definition of Distracted Driving: </vt:lpstr>
      <vt:lpstr>Our priorities include: </vt:lpstr>
      <vt:lpstr>What do we have to do differently to operationalize the policy for individuals, for departments, for our workplace, for our community? </vt:lpstr>
      <vt:lpstr>Growing a Culture of Safety</vt:lpstr>
      <vt:lpstr>To intervene, do so with:</vt:lpstr>
      <vt:lpstr>What I see:</vt:lpstr>
      <vt:lpstr>What I see:</vt:lpstr>
      <vt:lpstr>What I see:</vt:lpstr>
      <vt:lpstr>What I see:</vt:lpstr>
      <vt:lpstr>PowerPoint Presentation</vt:lpstr>
      <vt:lpstr>Tools for Reducing Distracted Driving</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Tereza Borisova</dc:creator>
  <cp:lastModifiedBy>Tereza Borisova</cp:lastModifiedBy>
  <cp:revision>13</cp:revision>
  <dcterms:created xsi:type="dcterms:W3CDTF">2023-04-18T13:37:29Z</dcterms:created>
  <dcterms:modified xsi:type="dcterms:W3CDTF">2023-08-01T17:14:27Z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0x0101008FD06828AA45064393908269589553A4</vt:lpwstr>
  </property>
  <property fmtid="{D5CDD505-2E9C-101B-9397-08002B2CF9AE}" pid="3" name="MediaServiceImageTags">
    <vt:lpwstr/>
  </property>
</Properties>
</file>